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27" r:id="rId1"/>
  </p:sldMasterIdLst>
  <p:notesMasterIdLst>
    <p:notesMasterId r:id="rId30"/>
  </p:notesMasterIdLst>
  <p:handoutMasterIdLst>
    <p:handoutMasterId r:id="rId31"/>
  </p:handoutMasterIdLst>
  <p:sldIdLst>
    <p:sldId id="264" r:id="rId2"/>
    <p:sldId id="265" r:id="rId3"/>
    <p:sldId id="266" r:id="rId4"/>
    <p:sldId id="267" r:id="rId5"/>
    <p:sldId id="268" r:id="rId6"/>
    <p:sldId id="269" r:id="rId7"/>
    <p:sldId id="270" r:id="rId8"/>
    <p:sldId id="287" r:id="rId9"/>
    <p:sldId id="288" r:id="rId10"/>
    <p:sldId id="292" r:id="rId11"/>
    <p:sldId id="293" r:id="rId12"/>
    <p:sldId id="290" r:id="rId13"/>
    <p:sldId id="291" r:id="rId14"/>
    <p:sldId id="272" r:id="rId15"/>
    <p:sldId id="301" r:id="rId16"/>
    <p:sldId id="286" r:id="rId17"/>
    <p:sldId id="295" r:id="rId18"/>
    <p:sldId id="296" r:id="rId19"/>
    <p:sldId id="297" r:id="rId20"/>
    <p:sldId id="294" r:id="rId21"/>
    <p:sldId id="285" r:id="rId22"/>
    <p:sldId id="281" r:id="rId23"/>
    <p:sldId id="271" r:id="rId24"/>
    <p:sldId id="279" r:id="rId25"/>
    <p:sldId id="298" r:id="rId26"/>
    <p:sldId id="278" r:id="rId27"/>
    <p:sldId id="299" r:id="rId28"/>
    <p:sldId id="300" r:id="rId29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863" autoAdjust="0"/>
  </p:normalViewPr>
  <p:slideViewPr>
    <p:cSldViewPr>
      <p:cViewPr varScale="1">
        <p:scale>
          <a:sx n="118" d="100"/>
          <a:sy n="118" d="100"/>
        </p:scale>
        <p:origin x="21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Norm%20Jones\Documents\EMRL\GMS\randomizer.xlsm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48"/>
    </mc:Choice>
    <mc:Fallback>
      <c:style val="4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345180546190797"/>
          <c:y val="8.771373578302713E-2"/>
          <c:w val="0.84861029526606702"/>
          <c:h val="0.709951122776319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Data!$F$6:$F$25</c:f>
              <c:strCache>
                <c:ptCount val="1"/>
                <c:pt idx="0">
                  <c:v>120.56 151.42 182.27 213.13 243.98 274.84 305.69 336.55 367.40 398.26 429.11 459.97 490.82 521.67 552.53 583.38 614.24 645.09 675.95 706.80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47500"/>
                    <a:satMod val="137000"/>
                  </a:schemeClr>
                </a:gs>
                <a:gs pos="55000">
                  <a:schemeClr val="accent1">
                    <a:shade val="69000"/>
                    <a:satMod val="137000"/>
                  </a:schemeClr>
                </a:gs>
                <a:gs pos="100000">
                  <a:schemeClr val="accent1">
                    <a:shade val="98000"/>
                    <a:satMod val="137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39000" dist="25400" dir="5400000" rotWithShape="0">
                <a:srgbClr val="000000">
                  <a:alpha val="38000"/>
                </a:srgbClr>
              </a:outerShdw>
            </a:effectLst>
            <a:scene3d>
              <a:camera prst="orthographicFront" fov="0">
                <a:rot lat="0" lon="0" rev="0"/>
              </a:camera>
              <a:lightRig rig="threePt" dir="t">
                <a:rot lat="0" lon="0" rev="1800000"/>
              </a:lightRig>
            </a:scene3d>
            <a:sp3d prstMaterial="matte">
              <a:bevelT h="20000"/>
            </a:sp3d>
          </c:spPr>
          <c:invertIfNegative val="0"/>
          <c:cat>
            <c:numRef>
              <c:f>Data!$F$6:$F$25</c:f>
              <c:numCache>
                <c:formatCode>0.00</c:formatCode>
                <c:ptCount val="20"/>
                <c:pt idx="0">
                  <c:v>120.56349849835391</c:v>
                </c:pt>
                <c:pt idx="1">
                  <c:v>151.41821876995925</c:v>
                </c:pt>
                <c:pt idx="2">
                  <c:v>182.2729390415646</c:v>
                </c:pt>
                <c:pt idx="3">
                  <c:v>213.12765931316994</c:v>
                </c:pt>
                <c:pt idx="4">
                  <c:v>243.98237958477529</c:v>
                </c:pt>
                <c:pt idx="5">
                  <c:v>274.83709985638063</c:v>
                </c:pt>
                <c:pt idx="6">
                  <c:v>305.69182012798598</c:v>
                </c:pt>
                <c:pt idx="7">
                  <c:v>336.54654039959132</c:v>
                </c:pt>
                <c:pt idx="8">
                  <c:v>367.40126067119667</c:v>
                </c:pt>
                <c:pt idx="9">
                  <c:v>398.25598094280201</c:v>
                </c:pt>
                <c:pt idx="10">
                  <c:v>429.11070121440736</c:v>
                </c:pt>
                <c:pt idx="11">
                  <c:v>459.9654214860127</c:v>
                </c:pt>
                <c:pt idx="12">
                  <c:v>490.82014175761805</c:v>
                </c:pt>
                <c:pt idx="13">
                  <c:v>521.67486202922339</c:v>
                </c:pt>
                <c:pt idx="14">
                  <c:v>552.52958230082868</c:v>
                </c:pt>
                <c:pt idx="15">
                  <c:v>583.38430257243408</c:v>
                </c:pt>
                <c:pt idx="16">
                  <c:v>614.23902284403948</c:v>
                </c:pt>
                <c:pt idx="17">
                  <c:v>645.09374311564477</c:v>
                </c:pt>
                <c:pt idx="18">
                  <c:v>675.94846338725006</c:v>
                </c:pt>
                <c:pt idx="19">
                  <c:v>706.80318365885546</c:v>
                </c:pt>
              </c:numCache>
            </c:numRef>
          </c:cat>
          <c:val>
            <c:numRef>
              <c:f>Data!$G$6:$G$25</c:f>
              <c:numCache>
                <c:formatCode>General</c:formatCode>
                <c:ptCount val="20"/>
                <c:pt idx="0">
                  <c:v>2</c:v>
                </c:pt>
                <c:pt idx="1">
                  <c:v>1</c:v>
                </c:pt>
                <c:pt idx="2">
                  <c:v>1</c:v>
                </c:pt>
                <c:pt idx="3">
                  <c:v>4</c:v>
                </c:pt>
                <c:pt idx="4">
                  <c:v>3</c:v>
                </c:pt>
                <c:pt idx="5">
                  <c:v>11</c:v>
                </c:pt>
                <c:pt idx="6">
                  <c:v>14</c:v>
                </c:pt>
                <c:pt idx="7">
                  <c:v>18</c:v>
                </c:pt>
                <c:pt idx="8">
                  <c:v>17</c:v>
                </c:pt>
                <c:pt idx="9">
                  <c:v>23</c:v>
                </c:pt>
                <c:pt idx="10">
                  <c:v>27</c:v>
                </c:pt>
                <c:pt idx="11">
                  <c:v>22</c:v>
                </c:pt>
                <c:pt idx="12">
                  <c:v>18</c:v>
                </c:pt>
                <c:pt idx="13">
                  <c:v>15</c:v>
                </c:pt>
                <c:pt idx="14">
                  <c:v>12</c:v>
                </c:pt>
                <c:pt idx="15">
                  <c:v>7</c:v>
                </c:pt>
                <c:pt idx="16">
                  <c:v>2</c:v>
                </c:pt>
                <c:pt idx="17">
                  <c:v>2</c:v>
                </c:pt>
                <c:pt idx="18">
                  <c:v>0</c:v>
                </c:pt>
                <c:pt idx="19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31-4824-8EEB-5BC56987D8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00485296"/>
        <c:axId val="318134768"/>
      </c:barChart>
      <c:catAx>
        <c:axId val="10048529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Su [psf]</a:t>
                </a:r>
              </a:p>
            </c:rich>
          </c:tx>
          <c:layout>
            <c:manualLayout>
              <c:xMode val="edge"/>
              <c:yMode val="edge"/>
              <c:x val="0.4638720958138578"/>
              <c:y val="0.91989871598000461"/>
            </c:manualLayout>
          </c:layout>
          <c:overlay val="0"/>
        </c:title>
        <c:numFmt formatCode="0.00" sourceLinked="1"/>
        <c:majorTickMark val="out"/>
        <c:minorTickMark val="none"/>
        <c:tickLblPos val="nextTo"/>
        <c:txPr>
          <a:bodyPr rot="-2700000" vert="horz"/>
          <a:lstStyle/>
          <a:p>
            <a:pPr>
              <a:defRPr/>
            </a:pPr>
            <a:endParaRPr lang="en-US"/>
          </a:p>
        </c:txPr>
        <c:crossAx val="318134768"/>
        <c:crosses val="autoZero"/>
        <c:auto val="1"/>
        <c:lblAlgn val="ctr"/>
        <c:lblOffset val="100"/>
        <c:tickLblSkip val="2"/>
        <c:tickMarkSkip val="1"/>
        <c:noMultiLvlLbl val="0"/>
      </c:catAx>
      <c:valAx>
        <c:axId val="318134768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Frequency</a:t>
                </a:r>
              </a:p>
            </c:rich>
          </c:tx>
          <c:layout>
            <c:manualLayout>
              <c:xMode val="edge"/>
              <c:yMode val="edge"/>
              <c:x val="2.4008776841936849E-2"/>
              <c:y val="0.41064193642461361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 rot="0" vert="horz"/>
          <a:lstStyle/>
          <a:p>
            <a:pPr>
              <a:defRPr/>
            </a:pPr>
            <a:endParaRPr lang="en-US"/>
          </a:p>
        </c:txPr>
        <c:crossAx val="10048529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pPr>
              <a:defRPr/>
            </a:pPr>
            <a:fld id="{2B97A8AA-C1E3-4947-8029-04BA5BDA1F36}" type="datetimeFigureOut">
              <a:rPr lang="en-US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pPr>
              <a:defRPr/>
            </a:pPr>
            <a:fld id="{AE3F5C95-8F6F-4C4F-8B00-2572604D83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3794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B38A5CDE-B367-48BD-8BAF-3CDB0C9FE32F}" type="datetimeFigureOut">
              <a:rPr lang="en-US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123DD1C-9136-4C99-8D73-42188BC526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338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</a:t>
            </a:r>
            <a:r>
              <a:rPr lang="en-US" baseline="0" dirty="0"/>
              <a:t> Duncan and Wright, Chapter 13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123DD1C-9136-4C99-8D73-42188BC526E7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9867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49EFC5B-95D4-4921-893B-83B64CF01990}" type="slidenum">
              <a:rPr lang="en-US"/>
              <a:pPr/>
              <a:t>22</a:t>
            </a:fld>
            <a:endParaRPr lang="en-US"/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7152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F=1.01</a:t>
            </a:r>
            <a:r>
              <a:rPr lang="en-US" baseline="0" dirty="0"/>
              <a:t> would be fine if we had complete certainty in our analysis</a:t>
            </a:r>
          </a:p>
          <a:p>
            <a:r>
              <a:rPr lang="en-US" baseline="0" dirty="0"/>
              <a:t>The most uncertain part of analysis is shear strength – so we can say that F=1.3 means that we can reduce S by 30% and still be 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123DD1C-9136-4C99-8D73-42188BC526E7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1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Guidelines</a:t>
            </a:r>
            <a:r>
              <a:rPr lang="en-US" baseline="0" dirty="0"/>
              <a:t> like this should only be used when the methods of site testing, analysis, etc. are consistent from one project to the other.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123DD1C-9136-4C99-8D73-42188BC526E7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963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impact of using </a:t>
            </a:r>
            <a:r>
              <a:rPr lang="en-US" dirty="0" err="1"/>
              <a:t>reliablity</a:t>
            </a:r>
            <a:r>
              <a:rPr lang="en-US" dirty="0"/>
              <a:t> </a:t>
            </a:r>
            <a:r>
              <a:rPr lang="en-US" dirty="0" err="1"/>
              <a:t>vs</a:t>
            </a:r>
            <a:r>
              <a:rPr lang="en-US" baseline="0" dirty="0"/>
              <a:t> factor of safety. Public/clients sometimes don’t want to know that there is some probability of failure.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123DD1C-9136-4C99-8D73-42188BC526E7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0136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13.1</a:t>
            </a:r>
            <a:r>
              <a:rPr lang="en-US" baseline="0" dirty="0"/>
              <a:t> Example of graphical 3sigma rule for </a:t>
            </a:r>
            <a:r>
              <a:rPr lang="en-US" baseline="0" dirty="0" err="1"/>
              <a:t>undrained</a:t>
            </a:r>
            <a:r>
              <a:rPr lang="en-US" baseline="0" dirty="0"/>
              <a:t> strength profile.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123DD1C-9136-4C99-8D73-42188BC526E7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255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</a:t>
            </a:r>
            <a:r>
              <a:rPr lang="en-US" baseline="0" dirty="0"/>
              <a:t> 13.2 Example of graphical 3sigma rule for shear strength envelope.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123DD1C-9136-4C99-8D73-42188BC526E7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757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3A1F4-FBD4-4D3C-95F9-626EB97E9EFC}" type="slidenum">
              <a:rPr lang="en-US"/>
              <a:pPr/>
              <a:t>16</a:t>
            </a:fld>
            <a:endParaRPr lang="en-US"/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0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 13.3</a:t>
            </a:r>
            <a:r>
              <a:rPr lang="en-US" baseline="0" dirty="0"/>
              <a:t>  Probabilities of failure based on lognormal distribution of F.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123DD1C-9136-4C99-8D73-42188BC526E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6782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723A1F4-FBD4-4D3C-95F9-626EB97E9EFC}" type="slidenum">
              <a:rPr lang="en-US"/>
              <a:pPr/>
              <a:t>21</a:t>
            </a:fld>
            <a:endParaRPr lang="en-US"/>
          </a:p>
        </p:txBody>
      </p:sp>
      <p:sp>
        <p:nvSpPr>
          <p:cNvPr id="942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23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ltGray">
          <a:xfrm>
            <a:off x="0" y="0"/>
            <a:ext cx="9144000" cy="513556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 bwMode="invGray">
          <a:xfrm>
            <a:off x="0" y="5127625"/>
            <a:ext cx="9144000" cy="46038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tIns="0" bIns="0" anchor="t"/>
          <a:lstStyle>
            <a:lvl1pPr algn="l">
              <a:defRPr sz="4700" b="1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71498B-3734-41CE-9700-8A406D48B162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18F97B-E4F6-4139-A51F-B48CBA4E4D5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418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DD3FCC-C004-4C29-8CBC-57E31BC91489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88A83C-40F8-4662-9648-C9EB389B7B4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797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invGray">
          <a:xfrm>
            <a:off x="6599238" y="0"/>
            <a:ext cx="46037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 bwMode="ltGray">
          <a:xfrm>
            <a:off x="6648450" y="0"/>
            <a:ext cx="2514600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6C1822-3278-4127-AC28-7C23556668D7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013" y="6376988"/>
            <a:ext cx="3836987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8DEF0D-A5C9-42D1-B0F0-90EA83E99B7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9179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6096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762000" y="1981200"/>
            <a:ext cx="381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724400" y="1981200"/>
            <a:ext cx="381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724400" y="4114800"/>
            <a:ext cx="381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330200" y="6248400"/>
            <a:ext cx="1897063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4C752A-B276-447F-963A-0B19F970ED3C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2768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154738" y="6248400"/>
            <a:ext cx="1897062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E0CD8E-BDC3-4B8C-9B29-CFABA893C17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72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A64666-0B60-431F-87C2-4D70689622E5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AC1F2C-7D72-4D1B-A1AB-678B0FFA177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95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ltGray">
          <a:xfrm>
            <a:off x="0" y="0"/>
            <a:ext cx="9144000" cy="260191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 bwMode="invGray">
          <a:xfrm>
            <a:off x="0" y="2601913"/>
            <a:ext cx="9144000" cy="46037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tIns="0" rIns="91440" bIns="0" anchor="b"/>
          <a:lstStyle>
            <a:lvl1pPr algn="l">
              <a:defRPr sz="4700" b="1" cap="none" baseline="0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B27EDB-9228-4CFE-90B5-A9D92E2927E8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38B4C3-B669-44E5-B5F9-EA41DC5E8109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5665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A4E94AC-335A-4B04-B866-30214C9DEE56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7FE589-E4B6-4071-A123-EDAB9BE354B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439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587BD2-4A54-4863-A604-60CB56EB32E6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F712FF-6280-41A1-8B8B-BA74F2631CF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677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29FBC2-A469-4510-A256-E2031E3786B6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BF5F15-AC81-418C-A18E-F780C8CF9B4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8A936A-5D4D-407A-9F48-94127B6F7A0C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060D9A-048C-4BC3-AF17-0B60D9AC20B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95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invGray">
          <a:xfrm>
            <a:off x="2855913" y="0"/>
            <a:ext cx="46037" cy="145415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2855913" y="0"/>
            <a:ext cx="46037" cy="145415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417ED4-2FBF-4B0B-BF57-098FC0B7A248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401D88-995E-4493-A689-19E2AFC8F55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6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55913" y="0"/>
            <a:ext cx="46037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2855913" y="0"/>
            <a:ext cx="46037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>
          <a:xfrm>
            <a:off x="165100" y="1169988"/>
            <a:ext cx="2522538" cy="2016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914041-0ECA-45EA-A7E1-E7982B072C88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8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300" y="1169988"/>
            <a:ext cx="5194300" cy="201612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138" y="1169988"/>
            <a:ext cx="733425" cy="2016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43BE19-6F7F-4675-988C-E4432C3E125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9711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6688"/>
            <a:ext cx="9144000" cy="4445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4000" cy="143351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0950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22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774825"/>
            <a:ext cx="8229600" cy="4625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4864" tIns="9144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7000"/>
            <a:ext cx="2133600" cy="274638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pPr>
              <a:defRPr/>
            </a:pPr>
            <a:fld id="{1B4C752A-B276-447F-963A-0B19F970ED3C}" type="datetimeFigureOut">
              <a:rPr lang="en-US" smtClean="0"/>
              <a:pPr>
                <a:defRPr/>
              </a:pPr>
              <a:t>3/28/2025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013" y="6477000"/>
            <a:ext cx="5508625" cy="274638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200" y="6477000"/>
            <a:ext cx="733425" cy="274638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 smtClean="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pPr>
              <a:defRPr/>
            </a:pPr>
            <a:fld id="{8EE0CD8E-BDC3-4B8C-9B29-CFABA893C17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581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8" r:id="rId1"/>
    <p:sldLayoutId id="2147483929" r:id="rId2"/>
    <p:sldLayoutId id="2147483930" r:id="rId3"/>
    <p:sldLayoutId id="2147483931" r:id="rId4"/>
    <p:sldLayoutId id="2147483932" r:id="rId5"/>
    <p:sldLayoutId id="2147483933" r:id="rId6"/>
    <p:sldLayoutId id="2147483934" r:id="rId7"/>
    <p:sldLayoutId id="2147483935" r:id="rId8"/>
    <p:sldLayoutId id="2147483936" r:id="rId9"/>
    <p:sldLayoutId id="2147483937" r:id="rId10"/>
    <p:sldLayoutId id="2147483938" r:id="rId11"/>
    <p:sldLayoutId id="2147483939" r:id="rId1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500" b="1" kern="1200">
          <a:solidFill>
            <a:srgbClr val="FFC8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500" b="1">
          <a:solidFill>
            <a:srgbClr val="FFC800"/>
          </a:solidFill>
          <a:latin typeface="Corbel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500" b="1">
          <a:solidFill>
            <a:srgbClr val="FFC800"/>
          </a:solidFill>
          <a:latin typeface="Corbel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500" b="1">
          <a:solidFill>
            <a:srgbClr val="FFC800"/>
          </a:solidFill>
          <a:latin typeface="Corbel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500" b="1">
          <a:solidFill>
            <a:srgbClr val="FFC800"/>
          </a:solidFill>
          <a:latin typeface="Corbel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500" b="1">
          <a:solidFill>
            <a:srgbClr val="FFC800"/>
          </a:solidFill>
          <a:latin typeface="Corbel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500" b="1">
          <a:solidFill>
            <a:srgbClr val="FFC800"/>
          </a:solidFill>
          <a:latin typeface="Corbel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500" b="1">
          <a:solidFill>
            <a:srgbClr val="FFC800"/>
          </a:solidFill>
          <a:latin typeface="Corbel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500" b="1">
          <a:solidFill>
            <a:srgbClr val="FFC800"/>
          </a:solidFill>
          <a:latin typeface="Corbel" pitchFamily="34" charset="0"/>
        </a:defRPr>
      </a:lvl9pPr>
      <a:extLst/>
    </p:titleStyle>
    <p:bodyStyle>
      <a:lvl1pPr marL="438150" indent="-319088" algn="l" rtl="0" eaLnBrk="1" fontAlgn="base" hangingPunct="1">
        <a:spcBef>
          <a:spcPct val="0"/>
        </a:spcBef>
        <a:spcAft>
          <a:spcPct val="0"/>
        </a:spcAft>
        <a:buClr>
          <a:schemeClr val="accent1"/>
        </a:buClr>
        <a:buSzPct val="80000"/>
        <a:buFont typeface="Wingdings 2" pitchFamily="18" charset="2"/>
        <a:buChar char="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0250" indent="-2730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pitchFamily="2" charset="2"/>
        <a:buChar char="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5363" indent="-228600" algn="l" rtl="0" eaLnBrk="1" fontAlgn="base" hangingPunct="1">
        <a:spcBef>
          <a:spcPct val="20000"/>
        </a:spcBef>
        <a:spcAft>
          <a:spcPct val="0"/>
        </a:spcAft>
        <a:buClr>
          <a:srgbClr val="E66C7D"/>
        </a:buClr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025" indent="-182563" algn="l" rtl="0" eaLnBrk="1" fontAlgn="base" hangingPunct="1">
        <a:spcBef>
          <a:spcPct val="20000"/>
        </a:spcBef>
        <a:spcAft>
          <a:spcPct val="0"/>
        </a:spcAft>
        <a:buClr>
          <a:srgbClr val="6BB76D"/>
        </a:buClr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5575" indent="-182563" algn="l" rtl="0" eaLnBrk="1" fontAlgn="base" hangingPunct="1">
        <a:spcBef>
          <a:spcPct val="20000"/>
        </a:spcBef>
        <a:spcAft>
          <a:spcPct val="0"/>
        </a:spcAft>
        <a:buClr>
          <a:srgbClr val="E88651"/>
        </a:buClr>
        <a:buFont typeface="Wingdings 3" pitchFamily="18" charset="2"/>
        <a:buChar char=""/>
        <a:defRPr lang="en-US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Factors of Safety and Reliability</a:t>
            </a:r>
          </a:p>
        </p:txBody>
      </p:sp>
      <p:sp>
        <p:nvSpPr>
          <p:cNvPr id="1536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CE 544 – BRIGHAM YOUNG UNIVERSITY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>
                <a:latin typeface="Symbol" pitchFamily="18" charset="2"/>
              </a:rPr>
              <a:t>s</a:t>
            </a:r>
            <a:r>
              <a:rPr lang="en-US" dirty="0"/>
              <a:t> Rule</a:t>
            </a:r>
          </a:p>
        </p:txBody>
      </p:sp>
      <p:sp>
        <p:nvSpPr>
          <p:cNvPr id="5" name="TextBox 4"/>
          <p:cNvSpPr txBox="1"/>
          <p:nvPr/>
        </p:nvSpPr>
        <p:spPr bwMode="auto">
          <a:xfrm>
            <a:off x="609600" y="1752600"/>
            <a:ext cx="7391400" cy="2677656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99.7% of all values fall within +/- 3 standard deviations</a:t>
            </a:r>
          </a:p>
          <a:p>
            <a:endParaRPr lang="en-US" sz="2800" dirty="0"/>
          </a:p>
          <a:p>
            <a:r>
              <a:rPr lang="en-US" sz="2800" dirty="0"/>
              <a:t>If you can estimate the max and min expected values, you can estimate the standard deviation as: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752600" y="4648200"/>
                <a:ext cx="4106573" cy="12869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4000" i="0"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sz="40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4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4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4000" i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  <m:r>
                                <a:rPr lang="en-US" sz="4000" i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sz="40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</m:d>
                        </m:num>
                        <m:den>
                          <m:r>
                            <a:rPr lang="en-US" sz="4000" i="0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2600" y="4648200"/>
                <a:ext cx="4106573" cy="128695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95493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</a:t>
            </a:r>
            <a:r>
              <a:rPr lang="en-US" dirty="0">
                <a:latin typeface="Symbol" pitchFamily="18" charset="2"/>
              </a:rPr>
              <a:t>s</a:t>
            </a:r>
            <a:r>
              <a:rPr lang="en-US" dirty="0"/>
              <a:t> Rule, cont.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72200" y="5334000"/>
            <a:ext cx="198120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See in-class exercise for sample calculations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533400" y="1752600"/>
            <a:ext cx="8001000" cy="2677656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Studies have shown that even experts often under-estimate max and min values (estimated range is typically too small)</a:t>
            </a:r>
          </a:p>
          <a:p>
            <a:endParaRPr lang="en-US" sz="2800" dirty="0"/>
          </a:p>
          <a:p>
            <a:r>
              <a:rPr lang="en-US" sz="2800" dirty="0"/>
              <a:t>Thus, it is conservative to estimate the standard deviation as: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/>
              <p:cNvSpPr/>
              <p:nvPr/>
            </p:nvSpPr>
            <p:spPr>
              <a:xfrm>
                <a:off x="990600" y="4690522"/>
                <a:ext cx="4106573" cy="12869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4000" i="0" smtClean="0"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sz="4000" i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4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n-US" sz="4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sz="4000" i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  <m:r>
                                <a:rPr lang="en-US" sz="4000" i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sty m:val="p"/>
                                </m:rPr>
                                <a:rPr lang="en-US" sz="4000" i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</m:d>
                        </m:num>
                        <m:den>
                          <m:r>
                            <a:rPr lang="en-US" sz="4000" b="0" i="0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4690522"/>
                <a:ext cx="4106573" cy="128695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7427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Graphical Method</a:t>
            </a:r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76196"/>
            <a:ext cx="3733800" cy="5211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 bwMode="auto">
          <a:xfrm>
            <a:off x="4800600" y="1981200"/>
            <a:ext cx="3733800" cy="353943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Steps:</a:t>
            </a:r>
          </a:p>
          <a:p>
            <a:endParaRPr lang="en-US" sz="2800" dirty="0"/>
          </a:p>
          <a:p>
            <a:pPr marL="398463" indent="-398463">
              <a:buFont typeface="+mj-lt"/>
              <a:buAutoNum type="arabicPeriod"/>
            </a:pPr>
            <a:r>
              <a:rPr lang="en-US" sz="2400" dirty="0"/>
              <a:t>Draw average line</a:t>
            </a:r>
          </a:p>
          <a:p>
            <a:pPr marL="398463" indent="-398463">
              <a:buFont typeface="+mj-lt"/>
              <a:buAutoNum type="arabicPeriod"/>
            </a:pPr>
            <a:endParaRPr lang="en-US" sz="2400" dirty="0"/>
          </a:p>
          <a:p>
            <a:pPr marL="398463" indent="-398463">
              <a:buFont typeface="+mj-lt"/>
              <a:buAutoNum type="arabicPeriod"/>
            </a:pPr>
            <a:r>
              <a:rPr lang="en-US" sz="2400" dirty="0"/>
              <a:t>Draw max and min line</a:t>
            </a:r>
          </a:p>
          <a:p>
            <a:pPr marL="398463" indent="-398463">
              <a:buFont typeface="+mj-lt"/>
              <a:buAutoNum type="arabicPeriod"/>
            </a:pPr>
            <a:endParaRPr lang="en-US" sz="2400" dirty="0"/>
          </a:p>
          <a:p>
            <a:pPr marL="398463" indent="-398463">
              <a:buFont typeface="+mj-lt"/>
              <a:buAutoNum type="arabicPeriod"/>
            </a:pPr>
            <a:r>
              <a:rPr lang="en-US" sz="2400" dirty="0"/>
              <a:t>Draw +/- </a:t>
            </a:r>
            <a:r>
              <a:rPr lang="en-US" sz="2400" dirty="0">
                <a:latin typeface="Symbol" pitchFamily="18" charset="2"/>
              </a:rPr>
              <a:t>s</a:t>
            </a:r>
            <a:r>
              <a:rPr lang="en-US" sz="2400" dirty="0"/>
              <a:t> lines assuming 3</a:t>
            </a:r>
            <a:r>
              <a:rPr lang="en-US" sz="2400" dirty="0">
                <a:latin typeface="Symbol" pitchFamily="18" charset="2"/>
              </a:rPr>
              <a:t>s</a:t>
            </a:r>
            <a:r>
              <a:rPr lang="en-US" sz="2400" dirty="0"/>
              <a:t> rule (or 2</a:t>
            </a:r>
            <a:r>
              <a:rPr lang="en-US" sz="2400" dirty="0">
                <a:latin typeface="Symbol" pitchFamily="18" charset="2"/>
              </a:rPr>
              <a:t>s</a:t>
            </a:r>
            <a:r>
              <a:rPr lang="en-US" sz="2400" dirty="0"/>
              <a:t> to be conservative)</a:t>
            </a:r>
          </a:p>
        </p:txBody>
      </p:sp>
    </p:spTree>
    <p:extLst>
      <p:ext uri="{BB962C8B-B14F-4D97-AF65-F5344CB8AC3E}">
        <p14:creationId xmlns:p14="http://schemas.microsoft.com/office/powerpoint/2010/main" val="3624144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Graphical Method</a:t>
            </a:r>
          </a:p>
        </p:txBody>
      </p:sp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905000"/>
            <a:ext cx="8345970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89339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COV Ranges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133600"/>
            <a:ext cx="7987554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35246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41B3E-2C37-C614-3E39-56FA981BD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Reliability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107A4-578D-90CA-1885-6DA154233F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878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Reliability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09850" y="5641280"/>
            <a:ext cx="3924300" cy="83099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We typically assume that F is log-normally distributed</a:t>
            </a:r>
          </a:p>
        </p:txBody>
      </p:sp>
      <p:sp>
        <p:nvSpPr>
          <p:cNvPr id="3" name="TextBox 2"/>
          <p:cNvSpPr txBox="1"/>
          <p:nvPr/>
        </p:nvSpPr>
        <p:spPr bwMode="auto">
          <a:xfrm>
            <a:off x="609600" y="1752600"/>
            <a:ext cx="7620000" cy="353943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Overall reliability can be determined once we know the following values:</a:t>
            </a:r>
          </a:p>
          <a:p>
            <a:endParaRPr lang="en-US" sz="2800" dirty="0"/>
          </a:p>
          <a:p>
            <a:pPr lvl="1"/>
            <a:r>
              <a:rPr lang="en-US" sz="2800" b="1" dirty="0"/>
              <a:t>F</a:t>
            </a:r>
            <a:r>
              <a:rPr lang="en-US" sz="2800" b="1" baseline="-25000" dirty="0"/>
              <a:t>MLV</a:t>
            </a:r>
            <a:r>
              <a:rPr lang="en-US" sz="2800" dirty="0"/>
              <a:t> = Factor of safety for slope using most likely values (averages)</a:t>
            </a:r>
          </a:p>
          <a:p>
            <a:pPr lvl="1"/>
            <a:endParaRPr lang="en-US" sz="2800" dirty="0"/>
          </a:p>
          <a:p>
            <a:pPr lvl="1"/>
            <a:r>
              <a:rPr lang="en-US" sz="2800" b="1" dirty="0"/>
              <a:t>COV</a:t>
            </a:r>
            <a:r>
              <a:rPr lang="en-US" sz="2800" b="1" baseline="-25000" dirty="0"/>
              <a:t>F</a:t>
            </a:r>
            <a:r>
              <a:rPr lang="en-US" sz="2800" dirty="0"/>
              <a:t> = Coefficient of variation for factor of safety</a:t>
            </a:r>
          </a:p>
        </p:txBody>
      </p:sp>
    </p:spTree>
    <p:extLst>
      <p:ext uri="{BB962C8B-B14F-4D97-AF65-F5344CB8AC3E}">
        <p14:creationId xmlns:p14="http://schemas.microsoft.com/office/powerpoint/2010/main" val="395827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Probability of Failure </a:t>
            </a:r>
            <a:r>
              <a:rPr lang="en-US" dirty="0" err="1"/>
              <a:t>vs</a:t>
            </a:r>
            <a:r>
              <a:rPr lang="en-US" dirty="0"/>
              <a:t> F</a:t>
            </a:r>
            <a:r>
              <a:rPr lang="en-US" baseline="-25000" dirty="0"/>
              <a:t>MLV</a:t>
            </a:r>
            <a:r>
              <a:rPr lang="en-US" dirty="0"/>
              <a:t>, COV</a:t>
            </a:r>
            <a:r>
              <a:rPr lang="en-US" baseline="-25000" dirty="0"/>
              <a:t>F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524000"/>
            <a:ext cx="8093549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6413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Probability of Failure </a:t>
            </a:r>
            <a:r>
              <a:rPr lang="en-US" dirty="0" err="1"/>
              <a:t>vs</a:t>
            </a:r>
            <a:r>
              <a:rPr lang="en-US" dirty="0"/>
              <a:t> F</a:t>
            </a:r>
            <a:r>
              <a:rPr lang="en-US" baseline="-25000" dirty="0"/>
              <a:t>MLV</a:t>
            </a:r>
            <a:r>
              <a:rPr lang="en-US" dirty="0"/>
              <a:t>, COV</a:t>
            </a:r>
            <a:r>
              <a:rPr lang="en-US" baseline="-25000" dirty="0"/>
              <a:t>F</a:t>
            </a:r>
            <a:endParaRPr lang="en-US" dirty="0"/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19" y="1898904"/>
            <a:ext cx="4678670" cy="4383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2667000" y="6324600"/>
            <a:ext cx="271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(same as previous table)</a:t>
            </a:r>
          </a:p>
        </p:txBody>
      </p:sp>
    </p:spTree>
    <p:extLst>
      <p:ext uri="{BB962C8B-B14F-4D97-AF65-F5344CB8AC3E}">
        <p14:creationId xmlns:p14="http://schemas.microsoft.com/office/powerpoint/2010/main" val="35787465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Reliability Equation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600200"/>
            <a:ext cx="8077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Values in previous table and figure can be found using equations.</a:t>
            </a:r>
          </a:p>
          <a:p>
            <a:endParaRPr lang="en-US" dirty="0"/>
          </a:p>
          <a:p>
            <a:r>
              <a:rPr lang="en-US" dirty="0"/>
              <a:t>Reliability index (</a:t>
            </a:r>
            <a:r>
              <a:rPr lang="en-US" dirty="0">
                <a:latin typeface="Symbol" pitchFamily="18" charset="2"/>
              </a:rPr>
              <a:t>b</a:t>
            </a:r>
            <a:r>
              <a:rPr lang="en-US" dirty="0"/>
              <a:t>) = Number of standard deviations between F</a:t>
            </a:r>
            <a:r>
              <a:rPr lang="en-US" baseline="-25000" dirty="0"/>
              <a:t>MLV</a:t>
            </a:r>
            <a:r>
              <a:rPr lang="en-US" dirty="0"/>
              <a:t> and verge of failure (F=1).</a:t>
            </a:r>
          </a:p>
          <a:p>
            <a:endParaRPr lang="en-US" dirty="0"/>
          </a:p>
          <a:p>
            <a:r>
              <a:rPr lang="en-US" dirty="0"/>
              <a:t>Lognormal Reliability Index: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3400" y="5257800"/>
            <a:ext cx="807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can then use </a:t>
            </a:r>
            <a:r>
              <a:rPr lang="en-US" dirty="0">
                <a:latin typeface="Symbol" pitchFamily="18" charset="2"/>
              </a:rPr>
              <a:t>b</a:t>
            </a:r>
            <a:r>
              <a:rPr lang="en-US" baseline="-25000" dirty="0"/>
              <a:t>LN</a:t>
            </a:r>
            <a:r>
              <a:rPr lang="en-US" dirty="0"/>
              <a:t> as in input argument to the Excel function NORMSDIST() to compute the reliability.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2486163" y="6056531"/>
            <a:ext cx="2607893" cy="46166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R=NORMSDIST(</a:t>
            </a:r>
            <a:r>
              <a:rPr lang="en-US" sz="2400" dirty="0">
                <a:latin typeface="Symbol" panose="05050102010706020507" pitchFamily="18" charset="2"/>
              </a:rPr>
              <a:t>b</a:t>
            </a:r>
            <a:r>
              <a:rPr lang="en-US" sz="2400" baseline="-25000" dirty="0">
                <a:latin typeface="+mj-lt"/>
              </a:rPr>
              <a:t>LN</a:t>
            </a:r>
            <a:r>
              <a:rPr lang="en-US" sz="2400" dirty="0">
                <a:latin typeface="+mj-lt"/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219200" y="3485648"/>
                <a:ext cx="2802755" cy="14875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000" i="0">
                              <a:latin typeface="Cambria Math" panose="02040503050406030204" pitchFamily="18" charset="0"/>
                            </a:rPr>
                            <m:t>β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000" i="0">
                              <a:latin typeface="Cambria Math" panose="02040503050406030204" pitchFamily="18" charset="0"/>
                            </a:rPr>
                            <m:t>LN</m:t>
                          </m:r>
                        </m:sub>
                      </m:sSub>
                      <m:r>
                        <a:rPr lang="en-US" sz="20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</a:rPr>
                            <m:t>ln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𝐹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𝑀𝐿𝑉</m:t>
                                      </m:r>
                                    </m:sub>
                                  </m:sSub>
                                </m:num>
                                <m:den>
                                  <m:rad>
                                    <m:radPr>
                                      <m:degHide m:val="on"/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radPr>
                                    <m:deg/>
                                    <m:e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1+</m:t>
                                      </m:r>
                                      <m:sSubSup>
                                        <m:sSubSupPr>
                                          <m:ctrlP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𝐶𝑂𝑉</m:t>
                                          </m:r>
                                        </m:e>
                                        <m:sub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</m:sub>
                                        <m:sup>
                                          <m:r>
                                            <a:rPr lang="en-US" sz="20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rad>
                                </m:den>
                              </m:f>
                            </m:e>
                          </m:d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m:rPr>
                                  <m:sty m:val="p"/>
                                </m:rPr>
                                <a:rPr lang="en-US" sz="2000" i="0">
                                  <a:latin typeface="Cambria Math" panose="02040503050406030204" pitchFamily="18" charset="0"/>
                                </a:rPr>
                                <m:t>ln</m:t>
                              </m:r>
                              <m:d>
                                <m:d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en-US" sz="2000" i="0">
                                      <a:latin typeface="Cambria Math" panose="02040503050406030204" pitchFamily="18" charset="0"/>
                                    </a:rPr>
                                    <m:t>CO</m:t>
                                  </m:r>
                                  <m:sSubSup>
                                    <m:sSubSup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</a:rPr>
                                        <m:t>V</m:t>
                                      </m:r>
                                    </m:e>
                                    <m:sub>
                                      <m:r>
                                        <m:rPr>
                                          <m:sty m:val="p"/>
                                        </m:rPr>
                                        <a:rPr lang="en-US" sz="2000" i="0">
                                          <a:latin typeface="Cambria Math" panose="02040503050406030204" pitchFamily="18" charset="0"/>
                                        </a:rPr>
                                        <m:t>F</m:t>
                                      </m:r>
                                    </m:sub>
                                    <m:sup>
                                      <m:r>
                                        <a:rPr lang="en-US" sz="20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bSup>
                                </m:e>
                              </m:d>
                            </m:e>
                          </m:rad>
                        </m:den>
                      </m:f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9200" y="3485648"/>
                <a:ext cx="2802755" cy="14875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1154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 of Safety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0" y="2819399"/>
            <a:ext cx="4192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 = shear strength of soil</a:t>
            </a:r>
          </a:p>
          <a:p>
            <a:r>
              <a:rPr lang="en-US" dirty="0">
                <a:latin typeface="Symbol" pitchFamily="18" charset="2"/>
              </a:rPr>
              <a:t>t </a:t>
            </a:r>
            <a:r>
              <a:rPr lang="en-US" dirty="0"/>
              <a:t>= shear stress required for equilibrium</a:t>
            </a:r>
          </a:p>
        </p:txBody>
      </p:sp>
      <p:sp>
        <p:nvSpPr>
          <p:cNvPr id="6" name="Rectangle 5"/>
          <p:cNvSpPr/>
          <p:nvPr/>
        </p:nvSpPr>
        <p:spPr>
          <a:xfrm>
            <a:off x="990600" y="1965113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/>
              <a:t>Traditional definition:</a:t>
            </a:r>
          </a:p>
        </p:txBody>
      </p:sp>
      <p:sp>
        <p:nvSpPr>
          <p:cNvPr id="7" name="Rectangle 6"/>
          <p:cNvSpPr/>
          <p:nvPr/>
        </p:nvSpPr>
        <p:spPr>
          <a:xfrm>
            <a:off x="1210780" y="4328893"/>
            <a:ext cx="640921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But what does that mean in practice? What does F=1.3 mean?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752600" y="2859217"/>
                <a:ext cx="1293111" cy="8302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i="0">
                          <a:latin typeface="Cambria Math" panose="02040503050406030204" pitchFamily="18" charset="0"/>
                        </a:rPr>
                        <m:t>FS</m:t>
                      </m:r>
                      <m:r>
                        <a:rPr lang="en-US" sz="2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2800" i="0">
                              <a:latin typeface="Cambria Math" panose="02040503050406030204" pitchFamily="18" charset="0"/>
                            </a:rPr>
                            <m:t>s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US" sz="2800" i="0">
                              <a:latin typeface="Cambria Math" panose="02040503050406030204" pitchFamily="18" charset="0"/>
                            </a:rPr>
                            <m:t>τ</m:t>
                          </m:r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2600" y="2859217"/>
                <a:ext cx="1293111" cy="83022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265263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Reliability</a:t>
            </a:r>
          </a:p>
        </p:txBody>
      </p:sp>
      <p:sp>
        <p:nvSpPr>
          <p:cNvPr id="4" name="TextBox 3"/>
          <p:cNvSpPr txBox="1"/>
          <p:nvPr/>
        </p:nvSpPr>
        <p:spPr bwMode="auto">
          <a:xfrm>
            <a:off x="457200" y="1981200"/>
            <a:ext cx="8305800" cy="224676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 rtlCol="0">
            <a:spAutoFit/>
          </a:bodyPr>
          <a:lstStyle/>
          <a:p>
            <a:r>
              <a:rPr lang="en-US" sz="2800" b="1" dirty="0"/>
              <a:t>F</a:t>
            </a:r>
            <a:r>
              <a:rPr lang="en-US" sz="2800" b="1" baseline="-25000" dirty="0"/>
              <a:t>MLV</a:t>
            </a:r>
            <a:r>
              <a:rPr lang="en-US" sz="2800" dirty="0"/>
              <a:t> is found using conventional slope stability analysis</a:t>
            </a:r>
          </a:p>
          <a:p>
            <a:endParaRPr lang="en-US" sz="2800" dirty="0"/>
          </a:p>
          <a:p>
            <a:r>
              <a:rPr lang="en-US" sz="2800" dirty="0"/>
              <a:t>In order to determine reliability, we need to find </a:t>
            </a:r>
            <a:r>
              <a:rPr lang="en-US" sz="2800" b="1" dirty="0"/>
              <a:t>COV</a:t>
            </a:r>
            <a:r>
              <a:rPr lang="en-US" sz="2800" b="1" baseline="-25000" dirty="0"/>
              <a:t>F</a:t>
            </a:r>
          </a:p>
        </p:txBody>
      </p:sp>
      <p:sp>
        <p:nvSpPr>
          <p:cNvPr id="5" name="TextBox 4"/>
          <p:cNvSpPr txBox="1"/>
          <p:nvPr/>
        </p:nvSpPr>
        <p:spPr bwMode="auto">
          <a:xfrm>
            <a:off x="1981200" y="4572000"/>
            <a:ext cx="4343400" cy="1384995"/>
          </a:xfrm>
          <a:prstGeom prst="rect">
            <a:avLst/>
          </a:prstGeom>
          <a:ln>
            <a:headEnd type="none" w="sm" len="sm"/>
            <a:tailEnd type="none" w="sm" len="sm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/>
              <a:t>Two common approaches:</a:t>
            </a:r>
          </a:p>
          <a:p>
            <a:pPr lvl="1"/>
            <a:r>
              <a:rPr lang="en-US" sz="2800" dirty="0"/>
              <a:t>Monte Carlo Method</a:t>
            </a:r>
          </a:p>
          <a:p>
            <a:pPr lvl="1"/>
            <a:r>
              <a:rPr lang="en-US" sz="2800" dirty="0"/>
              <a:t>Taylor Series Method</a:t>
            </a:r>
          </a:p>
        </p:txBody>
      </p:sp>
    </p:spTree>
    <p:extLst>
      <p:ext uri="{BB962C8B-B14F-4D97-AF65-F5344CB8AC3E}">
        <p14:creationId xmlns:p14="http://schemas.microsoft.com/office/powerpoint/2010/main" val="20796820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Monte Carlo Method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633412" indent="-514350">
              <a:buFont typeface="+mj-lt"/>
              <a:buAutoNum type="arabicPeriod"/>
            </a:pPr>
            <a:r>
              <a:rPr lang="en-US" dirty="0"/>
              <a:t>Generate N equally likely model “instances” or “realizations” by randomizing model parameters in a systematic fashion</a:t>
            </a:r>
          </a:p>
          <a:p>
            <a:pPr marL="633412" indent="-514350">
              <a:buFont typeface="+mj-lt"/>
              <a:buAutoNum type="arabicPeriod"/>
            </a:pPr>
            <a:r>
              <a:rPr lang="en-US" dirty="0"/>
              <a:t>Run all N models and calculate F for each model</a:t>
            </a:r>
          </a:p>
          <a:p>
            <a:pPr marL="633412" indent="-514350">
              <a:buFont typeface="+mj-lt"/>
              <a:buAutoNum type="arabicPeriod"/>
            </a:pPr>
            <a:r>
              <a:rPr lang="en-US" dirty="0"/>
              <a:t>Calculate COV</a:t>
            </a:r>
            <a:r>
              <a:rPr lang="en-US" baseline="-25000" dirty="0"/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395827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Randomization</a:t>
            </a:r>
          </a:p>
        </p:txBody>
      </p:sp>
      <p:sp>
        <p:nvSpPr>
          <p:cNvPr id="24586" name="Rectangle 10"/>
          <p:cNvSpPr>
            <a:spLocks noChangeArrowheads="1"/>
          </p:cNvSpPr>
          <p:nvPr/>
        </p:nvSpPr>
        <p:spPr bwMode="auto">
          <a:xfrm>
            <a:off x="0" y="2043113"/>
            <a:ext cx="9144000" cy="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grpSp>
        <p:nvGrpSpPr>
          <p:cNvPr id="24593" name="Group 17"/>
          <p:cNvGrpSpPr>
            <a:grpSpLocks/>
          </p:cNvGrpSpPr>
          <p:nvPr/>
        </p:nvGrpSpPr>
        <p:grpSpPr bwMode="auto">
          <a:xfrm>
            <a:off x="1073150" y="2181225"/>
            <a:ext cx="69850" cy="1123950"/>
            <a:chOff x="2060" y="2300"/>
            <a:chExt cx="60" cy="1184"/>
          </a:xfrm>
        </p:grpSpPr>
        <p:sp>
          <p:nvSpPr>
            <p:cNvPr id="24594" name="Line 18"/>
            <p:cNvSpPr>
              <a:spLocks noChangeShapeType="1"/>
            </p:cNvSpPr>
            <p:nvPr/>
          </p:nvSpPr>
          <p:spPr bwMode="auto">
            <a:xfrm>
              <a:off x="2090" y="2359"/>
              <a:ext cx="1" cy="11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5" name="Freeform 19"/>
            <p:cNvSpPr>
              <a:spLocks/>
            </p:cNvSpPr>
            <p:nvPr/>
          </p:nvSpPr>
          <p:spPr bwMode="auto">
            <a:xfrm>
              <a:off x="2060" y="2300"/>
              <a:ext cx="60" cy="61"/>
            </a:xfrm>
            <a:custGeom>
              <a:avLst/>
              <a:gdLst/>
              <a:ahLst/>
              <a:cxnLst>
                <a:cxn ang="0">
                  <a:pos x="120" y="123"/>
                </a:cxn>
                <a:cxn ang="0">
                  <a:pos x="59" y="0"/>
                </a:cxn>
                <a:cxn ang="0">
                  <a:pos x="0" y="123"/>
                </a:cxn>
                <a:cxn ang="0">
                  <a:pos x="120" y="123"/>
                </a:cxn>
              </a:cxnLst>
              <a:rect l="0" t="0" r="r" b="b"/>
              <a:pathLst>
                <a:path w="120" h="123">
                  <a:moveTo>
                    <a:pt x="120" y="123"/>
                  </a:moveTo>
                  <a:lnTo>
                    <a:pt x="59" y="0"/>
                  </a:lnTo>
                  <a:lnTo>
                    <a:pt x="0" y="123"/>
                  </a:lnTo>
                  <a:lnTo>
                    <a:pt x="120" y="123"/>
                  </a:lnTo>
                  <a:close/>
                </a:path>
              </a:pathLst>
            </a:custGeom>
            <a:solidFill>
              <a:schemeClr val="tx1"/>
            </a:solidFill>
            <a:ln w="19050" cmpd="sng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596" name="Group 20"/>
          <p:cNvGrpSpPr>
            <a:grpSpLocks/>
          </p:cNvGrpSpPr>
          <p:nvPr/>
        </p:nvGrpSpPr>
        <p:grpSpPr bwMode="auto">
          <a:xfrm>
            <a:off x="1108075" y="3276600"/>
            <a:ext cx="2593975" cy="57150"/>
            <a:chOff x="2090" y="3454"/>
            <a:chExt cx="2224" cy="60"/>
          </a:xfrm>
        </p:grpSpPr>
        <p:sp>
          <p:nvSpPr>
            <p:cNvPr id="24597" name="Line 21"/>
            <p:cNvSpPr>
              <a:spLocks noChangeShapeType="1"/>
            </p:cNvSpPr>
            <p:nvPr/>
          </p:nvSpPr>
          <p:spPr bwMode="auto">
            <a:xfrm>
              <a:off x="2090" y="3484"/>
              <a:ext cx="2166" cy="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598" name="Freeform 22"/>
            <p:cNvSpPr>
              <a:spLocks/>
            </p:cNvSpPr>
            <p:nvPr/>
          </p:nvSpPr>
          <p:spPr bwMode="auto">
            <a:xfrm>
              <a:off x="4254" y="3454"/>
              <a:ext cx="60" cy="60"/>
            </a:xfrm>
            <a:custGeom>
              <a:avLst/>
              <a:gdLst/>
              <a:ahLst/>
              <a:cxnLst>
                <a:cxn ang="0">
                  <a:pos x="0" y="120"/>
                </a:cxn>
                <a:cxn ang="0">
                  <a:pos x="120" y="61"/>
                </a:cxn>
                <a:cxn ang="0">
                  <a:pos x="0" y="0"/>
                </a:cxn>
                <a:cxn ang="0">
                  <a:pos x="0" y="120"/>
                </a:cxn>
              </a:cxnLst>
              <a:rect l="0" t="0" r="r" b="b"/>
              <a:pathLst>
                <a:path w="120" h="120">
                  <a:moveTo>
                    <a:pt x="0" y="120"/>
                  </a:moveTo>
                  <a:lnTo>
                    <a:pt x="120" y="61"/>
                  </a:lnTo>
                  <a:lnTo>
                    <a:pt x="0" y="0"/>
                  </a:lnTo>
                  <a:lnTo>
                    <a:pt x="0" y="120"/>
                  </a:lnTo>
                  <a:close/>
                </a:path>
              </a:pathLst>
            </a:custGeom>
            <a:solidFill>
              <a:schemeClr val="tx1"/>
            </a:solidFill>
            <a:ln w="19050" cmpd="sng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599" name="Freeform 23"/>
          <p:cNvSpPr>
            <a:spLocks/>
          </p:cNvSpPr>
          <p:nvPr/>
        </p:nvSpPr>
        <p:spPr bwMode="auto">
          <a:xfrm>
            <a:off x="1108075" y="2403475"/>
            <a:ext cx="2432050" cy="901700"/>
          </a:xfrm>
          <a:custGeom>
            <a:avLst/>
            <a:gdLst/>
            <a:ahLst/>
            <a:cxnLst>
              <a:cxn ang="0">
                <a:pos x="13" y="1895"/>
              </a:cxn>
              <a:cxn ang="0">
                <a:pos x="65" y="1873"/>
              </a:cxn>
              <a:cxn ang="0">
                <a:pos x="154" y="1840"/>
              </a:cxn>
              <a:cxn ang="0">
                <a:pos x="259" y="1797"/>
              </a:cxn>
              <a:cxn ang="0">
                <a:pos x="376" y="1753"/>
              </a:cxn>
              <a:cxn ang="0">
                <a:pos x="558" y="1675"/>
              </a:cxn>
              <a:cxn ang="0">
                <a:pos x="673" y="1619"/>
              </a:cxn>
              <a:cxn ang="0">
                <a:pos x="776" y="1559"/>
              </a:cxn>
              <a:cxn ang="0">
                <a:pos x="906" y="1469"/>
              </a:cxn>
              <a:cxn ang="0">
                <a:pos x="1058" y="1333"/>
              </a:cxn>
              <a:cxn ang="0">
                <a:pos x="1194" y="1184"/>
              </a:cxn>
              <a:cxn ang="0">
                <a:pos x="1320" y="1023"/>
              </a:cxn>
              <a:cxn ang="0">
                <a:pos x="1407" y="891"/>
              </a:cxn>
              <a:cxn ang="0">
                <a:pos x="1462" y="789"/>
              </a:cxn>
              <a:cxn ang="0">
                <a:pos x="1538" y="620"/>
              </a:cxn>
              <a:cxn ang="0">
                <a:pos x="1607" y="447"/>
              </a:cxn>
              <a:cxn ang="0">
                <a:pos x="1651" y="338"/>
              </a:cxn>
              <a:cxn ang="0">
                <a:pos x="1696" y="243"/>
              </a:cxn>
              <a:cxn ang="0">
                <a:pos x="1738" y="167"/>
              </a:cxn>
              <a:cxn ang="0">
                <a:pos x="1783" y="111"/>
              </a:cxn>
              <a:cxn ang="0">
                <a:pos x="1822" y="67"/>
              </a:cxn>
              <a:cxn ang="0">
                <a:pos x="1859" y="33"/>
              </a:cxn>
              <a:cxn ang="0">
                <a:pos x="1894" y="9"/>
              </a:cxn>
              <a:cxn ang="0">
                <a:pos x="1929" y="0"/>
              </a:cxn>
              <a:cxn ang="0">
                <a:pos x="1968" y="4"/>
              </a:cxn>
              <a:cxn ang="0">
                <a:pos x="2011" y="26"/>
              </a:cxn>
              <a:cxn ang="0">
                <a:pos x="2059" y="65"/>
              </a:cxn>
              <a:cxn ang="0">
                <a:pos x="2100" y="106"/>
              </a:cxn>
              <a:cxn ang="0">
                <a:pos x="2128" y="145"/>
              </a:cxn>
              <a:cxn ang="0">
                <a:pos x="2159" y="191"/>
              </a:cxn>
              <a:cxn ang="0">
                <a:pos x="2207" y="273"/>
              </a:cxn>
              <a:cxn ang="0">
                <a:pos x="2276" y="399"/>
              </a:cxn>
              <a:cxn ang="0">
                <a:pos x="2348" y="540"/>
              </a:cxn>
              <a:cxn ang="0">
                <a:pos x="2460" y="757"/>
              </a:cxn>
              <a:cxn ang="0">
                <a:pos x="2534" y="893"/>
              </a:cxn>
              <a:cxn ang="0">
                <a:pos x="2606" y="1014"/>
              </a:cxn>
              <a:cxn ang="0">
                <a:pos x="2675" y="1112"/>
              </a:cxn>
              <a:cxn ang="0">
                <a:pos x="2739" y="1199"/>
              </a:cxn>
              <a:cxn ang="0">
                <a:pos x="2832" y="1316"/>
              </a:cxn>
              <a:cxn ang="0">
                <a:pos x="2958" y="1452"/>
              </a:cxn>
              <a:cxn ang="0">
                <a:pos x="3029" y="1513"/>
              </a:cxn>
              <a:cxn ang="0">
                <a:pos x="3108" y="1569"/>
              </a:cxn>
              <a:cxn ang="0">
                <a:pos x="3197" y="1623"/>
              </a:cxn>
              <a:cxn ang="0">
                <a:pos x="3297" y="1671"/>
              </a:cxn>
              <a:cxn ang="0">
                <a:pos x="3407" y="1715"/>
              </a:cxn>
              <a:cxn ang="0">
                <a:pos x="3646" y="1788"/>
              </a:cxn>
              <a:cxn ang="0">
                <a:pos x="3903" y="1847"/>
              </a:cxn>
              <a:cxn ang="0">
                <a:pos x="4170" y="1901"/>
              </a:cxn>
            </a:cxnLst>
            <a:rect l="0" t="0" r="r" b="b"/>
            <a:pathLst>
              <a:path w="4170" h="1901">
                <a:moveTo>
                  <a:pt x="0" y="1901"/>
                </a:moveTo>
                <a:lnTo>
                  <a:pt x="13" y="1895"/>
                </a:lnTo>
                <a:lnTo>
                  <a:pt x="29" y="1888"/>
                </a:lnTo>
                <a:lnTo>
                  <a:pt x="65" y="1873"/>
                </a:lnTo>
                <a:lnTo>
                  <a:pt x="107" y="1857"/>
                </a:lnTo>
                <a:lnTo>
                  <a:pt x="154" y="1840"/>
                </a:lnTo>
                <a:lnTo>
                  <a:pt x="206" y="1819"/>
                </a:lnTo>
                <a:lnTo>
                  <a:pt x="259" y="1797"/>
                </a:lnTo>
                <a:lnTo>
                  <a:pt x="317" y="1775"/>
                </a:lnTo>
                <a:lnTo>
                  <a:pt x="376" y="1753"/>
                </a:lnTo>
                <a:lnTo>
                  <a:pt x="498" y="1701"/>
                </a:lnTo>
                <a:lnTo>
                  <a:pt x="558" y="1675"/>
                </a:lnTo>
                <a:lnTo>
                  <a:pt x="617" y="1647"/>
                </a:lnTo>
                <a:lnTo>
                  <a:pt x="673" y="1619"/>
                </a:lnTo>
                <a:lnTo>
                  <a:pt x="726" y="1589"/>
                </a:lnTo>
                <a:lnTo>
                  <a:pt x="776" y="1559"/>
                </a:lnTo>
                <a:lnTo>
                  <a:pt x="823" y="1530"/>
                </a:lnTo>
                <a:lnTo>
                  <a:pt x="906" y="1469"/>
                </a:lnTo>
                <a:lnTo>
                  <a:pt x="984" y="1402"/>
                </a:lnTo>
                <a:lnTo>
                  <a:pt x="1058" y="1333"/>
                </a:lnTo>
                <a:lnTo>
                  <a:pt x="1129" y="1261"/>
                </a:lnTo>
                <a:lnTo>
                  <a:pt x="1194" y="1184"/>
                </a:lnTo>
                <a:lnTo>
                  <a:pt x="1258" y="1106"/>
                </a:lnTo>
                <a:lnTo>
                  <a:pt x="1320" y="1023"/>
                </a:lnTo>
                <a:lnTo>
                  <a:pt x="1379" y="938"/>
                </a:lnTo>
                <a:lnTo>
                  <a:pt x="1407" y="891"/>
                </a:lnTo>
                <a:lnTo>
                  <a:pt x="1434" y="843"/>
                </a:lnTo>
                <a:lnTo>
                  <a:pt x="1462" y="789"/>
                </a:lnTo>
                <a:lnTo>
                  <a:pt x="1488" y="735"/>
                </a:lnTo>
                <a:lnTo>
                  <a:pt x="1538" y="620"/>
                </a:lnTo>
                <a:lnTo>
                  <a:pt x="1585" y="503"/>
                </a:lnTo>
                <a:lnTo>
                  <a:pt x="1607" y="447"/>
                </a:lnTo>
                <a:lnTo>
                  <a:pt x="1629" y="392"/>
                </a:lnTo>
                <a:lnTo>
                  <a:pt x="1651" y="338"/>
                </a:lnTo>
                <a:lnTo>
                  <a:pt x="1674" y="290"/>
                </a:lnTo>
                <a:lnTo>
                  <a:pt x="1696" y="243"/>
                </a:lnTo>
                <a:lnTo>
                  <a:pt x="1718" y="202"/>
                </a:lnTo>
                <a:lnTo>
                  <a:pt x="1738" y="167"/>
                </a:lnTo>
                <a:lnTo>
                  <a:pt x="1761" y="137"/>
                </a:lnTo>
                <a:lnTo>
                  <a:pt x="1783" y="111"/>
                </a:lnTo>
                <a:lnTo>
                  <a:pt x="1801" y="89"/>
                </a:lnTo>
                <a:lnTo>
                  <a:pt x="1822" y="67"/>
                </a:lnTo>
                <a:lnTo>
                  <a:pt x="1840" y="48"/>
                </a:lnTo>
                <a:lnTo>
                  <a:pt x="1859" y="33"/>
                </a:lnTo>
                <a:lnTo>
                  <a:pt x="1876" y="20"/>
                </a:lnTo>
                <a:lnTo>
                  <a:pt x="1894" y="9"/>
                </a:lnTo>
                <a:lnTo>
                  <a:pt x="1913" y="4"/>
                </a:lnTo>
                <a:lnTo>
                  <a:pt x="1929" y="0"/>
                </a:lnTo>
                <a:lnTo>
                  <a:pt x="1950" y="0"/>
                </a:lnTo>
                <a:lnTo>
                  <a:pt x="1968" y="4"/>
                </a:lnTo>
                <a:lnTo>
                  <a:pt x="1989" y="13"/>
                </a:lnTo>
                <a:lnTo>
                  <a:pt x="2011" y="26"/>
                </a:lnTo>
                <a:lnTo>
                  <a:pt x="2033" y="43"/>
                </a:lnTo>
                <a:lnTo>
                  <a:pt x="2059" y="65"/>
                </a:lnTo>
                <a:lnTo>
                  <a:pt x="2085" y="91"/>
                </a:lnTo>
                <a:lnTo>
                  <a:pt x="2100" y="106"/>
                </a:lnTo>
                <a:lnTo>
                  <a:pt x="2113" y="124"/>
                </a:lnTo>
                <a:lnTo>
                  <a:pt x="2128" y="145"/>
                </a:lnTo>
                <a:lnTo>
                  <a:pt x="2144" y="167"/>
                </a:lnTo>
                <a:lnTo>
                  <a:pt x="2159" y="191"/>
                </a:lnTo>
                <a:lnTo>
                  <a:pt x="2174" y="215"/>
                </a:lnTo>
                <a:lnTo>
                  <a:pt x="2207" y="273"/>
                </a:lnTo>
                <a:lnTo>
                  <a:pt x="2241" y="334"/>
                </a:lnTo>
                <a:lnTo>
                  <a:pt x="2276" y="399"/>
                </a:lnTo>
                <a:lnTo>
                  <a:pt x="2313" y="468"/>
                </a:lnTo>
                <a:lnTo>
                  <a:pt x="2348" y="540"/>
                </a:lnTo>
                <a:lnTo>
                  <a:pt x="2422" y="685"/>
                </a:lnTo>
                <a:lnTo>
                  <a:pt x="2460" y="757"/>
                </a:lnTo>
                <a:lnTo>
                  <a:pt x="2497" y="826"/>
                </a:lnTo>
                <a:lnTo>
                  <a:pt x="2534" y="893"/>
                </a:lnTo>
                <a:lnTo>
                  <a:pt x="2571" y="956"/>
                </a:lnTo>
                <a:lnTo>
                  <a:pt x="2606" y="1014"/>
                </a:lnTo>
                <a:lnTo>
                  <a:pt x="2641" y="1066"/>
                </a:lnTo>
                <a:lnTo>
                  <a:pt x="2675" y="1112"/>
                </a:lnTo>
                <a:lnTo>
                  <a:pt x="2708" y="1157"/>
                </a:lnTo>
                <a:lnTo>
                  <a:pt x="2739" y="1199"/>
                </a:lnTo>
                <a:lnTo>
                  <a:pt x="2771" y="1240"/>
                </a:lnTo>
                <a:lnTo>
                  <a:pt x="2832" y="1316"/>
                </a:lnTo>
                <a:lnTo>
                  <a:pt x="2893" y="1387"/>
                </a:lnTo>
                <a:lnTo>
                  <a:pt x="2958" y="1452"/>
                </a:lnTo>
                <a:lnTo>
                  <a:pt x="2993" y="1483"/>
                </a:lnTo>
                <a:lnTo>
                  <a:pt x="3029" y="1513"/>
                </a:lnTo>
                <a:lnTo>
                  <a:pt x="3067" y="1541"/>
                </a:lnTo>
                <a:lnTo>
                  <a:pt x="3108" y="1569"/>
                </a:lnTo>
                <a:lnTo>
                  <a:pt x="3151" y="1597"/>
                </a:lnTo>
                <a:lnTo>
                  <a:pt x="3197" y="1623"/>
                </a:lnTo>
                <a:lnTo>
                  <a:pt x="3247" y="1649"/>
                </a:lnTo>
                <a:lnTo>
                  <a:pt x="3297" y="1671"/>
                </a:lnTo>
                <a:lnTo>
                  <a:pt x="3351" y="1693"/>
                </a:lnTo>
                <a:lnTo>
                  <a:pt x="3407" y="1715"/>
                </a:lnTo>
                <a:lnTo>
                  <a:pt x="3523" y="1753"/>
                </a:lnTo>
                <a:lnTo>
                  <a:pt x="3646" y="1788"/>
                </a:lnTo>
                <a:lnTo>
                  <a:pt x="3772" y="1819"/>
                </a:lnTo>
                <a:lnTo>
                  <a:pt x="3903" y="1847"/>
                </a:lnTo>
                <a:lnTo>
                  <a:pt x="4035" y="1875"/>
                </a:lnTo>
                <a:lnTo>
                  <a:pt x="4170" y="1901"/>
                </a:lnTo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9050" cmpd="sng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600" name="Line 24"/>
          <p:cNvSpPr>
            <a:spLocks noChangeShapeType="1"/>
          </p:cNvSpPr>
          <p:nvPr/>
        </p:nvSpPr>
        <p:spPr bwMode="auto">
          <a:xfrm>
            <a:off x="1944688" y="2244725"/>
            <a:ext cx="0" cy="10287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"/>
            <a:miter lim="800000"/>
            <a:headEnd/>
            <a:tailEnd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24601" name="Line 25"/>
          <p:cNvSpPr>
            <a:spLocks noChangeShapeType="1"/>
          </p:cNvSpPr>
          <p:nvPr/>
        </p:nvSpPr>
        <p:spPr bwMode="auto">
          <a:xfrm>
            <a:off x="2243138" y="2244725"/>
            <a:ext cx="0" cy="10287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"/>
            <a:miter lim="800000"/>
            <a:headEnd/>
            <a:tailEnd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24602" name="Line 26"/>
          <p:cNvSpPr>
            <a:spLocks noChangeShapeType="1"/>
          </p:cNvSpPr>
          <p:nvPr/>
        </p:nvSpPr>
        <p:spPr bwMode="auto">
          <a:xfrm>
            <a:off x="2547938" y="2244725"/>
            <a:ext cx="0" cy="10287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"/>
            <a:miter lim="800000"/>
            <a:headEnd/>
            <a:tailEnd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24603" name="Text Box 27"/>
          <p:cNvSpPr txBox="1">
            <a:spLocks noChangeArrowheads="1"/>
          </p:cNvSpPr>
          <p:nvPr/>
        </p:nvSpPr>
        <p:spPr bwMode="auto">
          <a:xfrm>
            <a:off x="463550" y="2562225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Arial" charset="0"/>
              </a:rPr>
              <a:t>c</a:t>
            </a:r>
            <a:endParaRPr lang="en-US" baseline="-25000" dirty="0">
              <a:latin typeface="Arial" charset="0"/>
            </a:endParaRPr>
          </a:p>
        </p:txBody>
      </p:sp>
      <p:grpSp>
        <p:nvGrpSpPr>
          <p:cNvPr id="24605" name="Group 29"/>
          <p:cNvGrpSpPr>
            <a:grpSpLocks/>
          </p:cNvGrpSpPr>
          <p:nvPr/>
        </p:nvGrpSpPr>
        <p:grpSpPr bwMode="auto">
          <a:xfrm>
            <a:off x="1073150" y="3600450"/>
            <a:ext cx="69850" cy="1123950"/>
            <a:chOff x="2060" y="2300"/>
            <a:chExt cx="60" cy="1184"/>
          </a:xfrm>
        </p:grpSpPr>
        <p:sp>
          <p:nvSpPr>
            <p:cNvPr id="24606" name="Line 30"/>
            <p:cNvSpPr>
              <a:spLocks noChangeShapeType="1"/>
            </p:cNvSpPr>
            <p:nvPr/>
          </p:nvSpPr>
          <p:spPr bwMode="auto">
            <a:xfrm>
              <a:off x="2090" y="2359"/>
              <a:ext cx="1" cy="11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07" name="Freeform 31"/>
            <p:cNvSpPr>
              <a:spLocks/>
            </p:cNvSpPr>
            <p:nvPr/>
          </p:nvSpPr>
          <p:spPr bwMode="auto">
            <a:xfrm>
              <a:off x="2060" y="2300"/>
              <a:ext cx="60" cy="61"/>
            </a:xfrm>
            <a:custGeom>
              <a:avLst/>
              <a:gdLst/>
              <a:ahLst/>
              <a:cxnLst>
                <a:cxn ang="0">
                  <a:pos x="120" y="123"/>
                </a:cxn>
                <a:cxn ang="0">
                  <a:pos x="59" y="0"/>
                </a:cxn>
                <a:cxn ang="0">
                  <a:pos x="0" y="123"/>
                </a:cxn>
                <a:cxn ang="0">
                  <a:pos x="120" y="123"/>
                </a:cxn>
              </a:cxnLst>
              <a:rect l="0" t="0" r="r" b="b"/>
              <a:pathLst>
                <a:path w="120" h="123">
                  <a:moveTo>
                    <a:pt x="120" y="123"/>
                  </a:moveTo>
                  <a:lnTo>
                    <a:pt x="59" y="0"/>
                  </a:lnTo>
                  <a:lnTo>
                    <a:pt x="0" y="123"/>
                  </a:lnTo>
                  <a:lnTo>
                    <a:pt x="120" y="123"/>
                  </a:lnTo>
                  <a:close/>
                </a:path>
              </a:pathLst>
            </a:custGeom>
            <a:solidFill>
              <a:schemeClr val="tx1"/>
            </a:solidFill>
            <a:ln w="19050" cmpd="sng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608" name="Group 32"/>
          <p:cNvGrpSpPr>
            <a:grpSpLocks/>
          </p:cNvGrpSpPr>
          <p:nvPr/>
        </p:nvGrpSpPr>
        <p:grpSpPr bwMode="auto">
          <a:xfrm>
            <a:off x="1108075" y="4695825"/>
            <a:ext cx="2593975" cy="57150"/>
            <a:chOff x="2090" y="3454"/>
            <a:chExt cx="2224" cy="60"/>
          </a:xfrm>
        </p:grpSpPr>
        <p:sp>
          <p:nvSpPr>
            <p:cNvPr id="24609" name="Line 33"/>
            <p:cNvSpPr>
              <a:spLocks noChangeShapeType="1"/>
            </p:cNvSpPr>
            <p:nvPr/>
          </p:nvSpPr>
          <p:spPr bwMode="auto">
            <a:xfrm>
              <a:off x="2090" y="3484"/>
              <a:ext cx="2166" cy="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0" name="Freeform 34"/>
            <p:cNvSpPr>
              <a:spLocks/>
            </p:cNvSpPr>
            <p:nvPr/>
          </p:nvSpPr>
          <p:spPr bwMode="auto">
            <a:xfrm>
              <a:off x="4254" y="3454"/>
              <a:ext cx="60" cy="60"/>
            </a:xfrm>
            <a:custGeom>
              <a:avLst/>
              <a:gdLst/>
              <a:ahLst/>
              <a:cxnLst>
                <a:cxn ang="0">
                  <a:pos x="0" y="120"/>
                </a:cxn>
                <a:cxn ang="0">
                  <a:pos x="120" y="61"/>
                </a:cxn>
                <a:cxn ang="0">
                  <a:pos x="0" y="0"/>
                </a:cxn>
                <a:cxn ang="0">
                  <a:pos x="0" y="120"/>
                </a:cxn>
              </a:cxnLst>
              <a:rect l="0" t="0" r="r" b="b"/>
              <a:pathLst>
                <a:path w="120" h="120">
                  <a:moveTo>
                    <a:pt x="0" y="120"/>
                  </a:moveTo>
                  <a:lnTo>
                    <a:pt x="120" y="61"/>
                  </a:lnTo>
                  <a:lnTo>
                    <a:pt x="0" y="0"/>
                  </a:lnTo>
                  <a:lnTo>
                    <a:pt x="0" y="120"/>
                  </a:lnTo>
                  <a:close/>
                </a:path>
              </a:pathLst>
            </a:custGeom>
            <a:solidFill>
              <a:schemeClr val="tx1"/>
            </a:solidFill>
            <a:ln w="19050" cmpd="sng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611" name="Freeform 35"/>
          <p:cNvSpPr>
            <a:spLocks/>
          </p:cNvSpPr>
          <p:nvPr/>
        </p:nvSpPr>
        <p:spPr bwMode="auto">
          <a:xfrm>
            <a:off x="1108075" y="3822700"/>
            <a:ext cx="2432050" cy="901700"/>
          </a:xfrm>
          <a:custGeom>
            <a:avLst/>
            <a:gdLst/>
            <a:ahLst/>
            <a:cxnLst>
              <a:cxn ang="0">
                <a:pos x="13" y="1895"/>
              </a:cxn>
              <a:cxn ang="0">
                <a:pos x="65" y="1873"/>
              </a:cxn>
              <a:cxn ang="0">
                <a:pos x="154" y="1840"/>
              </a:cxn>
              <a:cxn ang="0">
                <a:pos x="259" y="1797"/>
              </a:cxn>
              <a:cxn ang="0">
                <a:pos x="376" y="1753"/>
              </a:cxn>
              <a:cxn ang="0">
                <a:pos x="558" y="1675"/>
              </a:cxn>
              <a:cxn ang="0">
                <a:pos x="673" y="1619"/>
              </a:cxn>
              <a:cxn ang="0">
                <a:pos x="776" y="1559"/>
              </a:cxn>
              <a:cxn ang="0">
                <a:pos x="906" y="1469"/>
              </a:cxn>
              <a:cxn ang="0">
                <a:pos x="1058" y="1333"/>
              </a:cxn>
              <a:cxn ang="0">
                <a:pos x="1194" y="1184"/>
              </a:cxn>
              <a:cxn ang="0">
                <a:pos x="1320" y="1023"/>
              </a:cxn>
              <a:cxn ang="0">
                <a:pos x="1407" y="891"/>
              </a:cxn>
              <a:cxn ang="0">
                <a:pos x="1462" y="789"/>
              </a:cxn>
              <a:cxn ang="0">
                <a:pos x="1538" y="620"/>
              </a:cxn>
              <a:cxn ang="0">
                <a:pos x="1607" y="447"/>
              </a:cxn>
              <a:cxn ang="0">
                <a:pos x="1651" y="338"/>
              </a:cxn>
              <a:cxn ang="0">
                <a:pos x="1696" y="243"/>
              </a:cxn>
              <a:cxn ang="0">
                <a:pos x="1738" y="167"/>
              </a:cxn>
              <a:cxn ang="0">
                <a:pos x="1783" y="111"/>
              </a:cxn>
              <a:cxn ang="0">
                <a:pos x="1822" y="67"/>
              </a:cxn>
              <a:cxn ang="0">
                <a:pos x="1859" y="33"/>
              </a:cxn>
              <a:cxn ang="0">
                <a:pos x="1894" y="9"/>
              </a:cxn>
              <a:cxn ang="0">
                <a:pos x="1929" y="0"/>
              </a:cxn>
              <a:cxn ang="0">
                <a:pos x="1968" y="4"/>
              </a:cxn>
              <a:cxn ang="0">
                <a:pos x="2011" y="26"/>
              </a:cxn>
              <a:cxn ang="0">
                <a:pos x="2059" y="65"/>
              </a:cxn>
              <a:cxn ang="0">
                <a:pos x="2100" y="106"/>
              </a:cxn>
              <a:cxn ang="0">
                <a:pos x="2128" y="145"/>
              </a:cxn>
              <a:cxn ang="0">
                <a:pos x="2159" y="191"/>
              </a:cxn>
              <a:cxn ang="0">
                <a:pos x="2207" y="273"/>
              </a:cxn>
              <a:cxn ang="0">
                <a:pos x="2276" y="399"/>
              </a:cxn>
              <a:cxn ang="0">
                <a:pos x="2348" y="540"/>
              </a:cxn>
              <a:cxn ang="0">
                <a:pos x="2460" y="757"/>
              </a:cxn>
              <a:cxn ang="0">
                <a:pos x="2534" y="893"/>
              </a:cxn>
              <a:cxn ang="0">
                <a:pos x="2606" y="1014"/>
              </a:cxn>
              <a:cxn ang="0">
                <a:pos x="2675" y="1112"/>
              </a:cxn>
              <a:cxn ang="0">
                <a:pos x="2739" y="1199"/>
              </a:cxn>
              <a:cxn ang="0">
                <a:pos x="2832" y="1316"/>
              </a:cxn>
              <a:cxn ang="0">
                <a:pos x="2958" y="1452"/>
              </a:cxn>
              <a:cxn ang="0">
                <a:pos x="3029" y="1513"/>
              </a:cxn>
              <a:cxn ang="0">
                <a:pos x="3108" y="1569"/>
              </a:cxn>
              <a:cxn ang="0">
                <a:pos x="3197" y="1623"/>
              </a:cxn>
              <a:cxn ang="0">
                <a:pos x="3297" y="1671"/>
              </a:cxn>
              <a:cxn ang="0">
                <a:pos x="3407" y="1715"/>
              </a:cxn>
              <a:cxn ang="0">
                <a:pos x="3646" y="1788"/>
              </a:cxn>
              <a:cxn ang="0">
                <a:pos x="3903" y="1847"/>
              </a:cxn>
              <a:cxn ang="0">
                <a:pos x="4170" y="1901"/>
              </a:cxn>
            </a:cxnLst>
            <a:rect l="0" t="0" r="r" b="b"/>
            <a:pathLst>
              <a:path w="4170" h="1901">
                <a:moveTo>
                  <a:pt x="0" y="1901"/>
                </a:moveTo>
                <a:lnTo>
                  <a:pt x="13" y="1895"/>
                </a:lnTo>
                <a:lnTo>
                  <a:pt x="29" y="1888"/>
                </a:lnTo>
                <a:lnTo>
                  <a:pt x="65" y="1873"/>
                </a:lnTo>
                <a:lnTo>
                  <a:pt x="107" y="1857"/>
                </a:lnTo>
                <a:lnTo>
                  <a:pt x="154" y="1840"/>
                </a:lnTo>
                <a:lnTo>
                  <a:pt x="206" y="1819"/>
                </a:lnTo>
                <a:lnTo>
                  <a:pt x="259" y="1797"/>
                </a:lnTo>
                <a:lnTo>
                  <a:pt x="317" y="1775"/>
                </a:lnTo>
                <a:lnTo>
                  <a:pt x="376" y="1753"/>
                </a:lnTo>
                <a:lnTo>
                  <a:pt x="498" y="1701"/>
                </a:lnTo>
                <a:lnTo>
                  <a:pt x="558" y="1675"/>
                </a:lnTo>
                <a:lnTo>
                  <a:pt x="617" y="1647"/>
                </a:lnTo>
                <a:lnTo>
                  <a:pt x="673" y="1619"/>
                </a:lnTo>
                <a:lnTo>
                  <a:pt x="726" y="1589"/>
                </a:lnTo>
                <a:lnTo>
                  <a:pt x="776" y="1559"/>
                </a:lnTo>
                <a:lnTo>
                  <a:pt x="823" y="1530"/>
                </a:lnTo>
                <a:lnTo>
                  <a:pt x="906" y="1469"/>
                </a:lnTo>
                <a:lnTo>
                  <a:pt x="984" y="1402"/>
                </a:lnTo>
                <a:lnTo>
                  <a:pt x="1058" y="1333"/>
                </a:lnTo>
                <a:lnTo>
                  <a:pt x="1129" y="1261"/>
                </a:lnTo>
                <a:lnTo>
                  <a:pt x="1194" y="1184"/>
                </a:lnTo>
                <a:lnTo>
                  <a:pt x="1258" y="1106"/>
                </a:lnTo>
                <a:lnTo>
                  <a:pt x="1320" y="1023"/>
                </a:lnTo>
                <a:lnTo>
                  <a:pt x="1379" y="938"/>
                </a:lnTo>
                <a:lnTo>
                  <a:pt x="1407" y="891"/>
                </a:lnTo>
                <a:lnTo>
                  <a:pt x="1434" y="843"/>
                </a:lnTo>
                <a:lnTo>
                  <a:pt x="1462" y="789"/>
                </a:lnTo>
                <a:lnTo>
                  <a:pt x="1488" y="735"/>
                </a:lnTo>
                <a:lnTo>
                  <a:pt x="1538" y="620"/>
                </a:lnTo>
                <a:lnTo>
                  <a:pt x="1585" y="503"/>
                </a:lnTo>
                <a:lnTo>
                  <a:pt x="1607" y="447"/>
                </a:lnTo>
                <a:lnTo>
                  <a:pt x="1629" y="392"/>
                </a:lnTo>
                <a:lnTo>
                  <a:pt x="1651" y="338"/>
                </a:lnTo>
                <a:lnTo>
                  <a:pt x="1674" y="290"/>
                </a:lnTo>
                <a:lnTo>
                  <a:pt x="1696" y="243"/>
                </a:lnTo>
                <a:lnTo>
                  <a:pt x="1718" y="202"/>
                </a:lnTo>
                <a:lnTo>
                  <a:pt x="1738" y="167"/>
                </a:lnTo>
                <a:lnTo>
                  <a:pt x="1761" y="137"/>
                </a:lnTo>
                <a:lnTo>
                  <a:pt x="1783" y="111"/>
                </a:lnTo>
                <a:lnTo>
                  <a:pt x="1801" y="89"/>
                </a:lnTo>
                <a:lnTo>
                  <a:pt x="1822" y="67"/>
                </a:lnTo>
                <a:lnTo>
                  <a:pt x="1840" y="48"/>
                </a:lnTo>
                <a:lnTo>
                  <a:pt x="1859" y="33"/>
                </a:lnTo>
                <a:lnTo>
                  <a:pt x="1876" y="20"/>
                </a:lnTo>
                <a:lnTo>
                  <a:pt x="1894" y="9"/>
                </a:lnTo>
                <a:lnTo>
                  <a:pt x="1913" y="4"/>
                </a:lnTo>
                <a:lnTo>
                  <a:pt x="1929" y="0"/>
                </a:lnTo>
                <a:lnTo>
                  <a:pt x="1950" y="0"/>
                </a:lnTo>
                <a:lnTo>
                  <a:pt x="1968" y="4"/>
                </a:lnTo>
                <a:lnTo>
                  <a:pt x="1989" y="13"/>
                </a:lnTo>
                <a:lnTo>
                  <a:pt x="2011" y="26"/>
                </a:lnTo>
                <a:lnTo>
                  <a:pt x="2033" y="43"/>
                </a:lnTo>
                <a:lnTo>
                  <a:pt x="2059" y="65"/>
                </a:lnTo>
                <a:lnTo>
                  <a:pt x="2085" y="91"/>
                </a:lnTo>
                <a:lnTo>
                  <a:pt x="2100" y="106"/>
                </a:lnTo>
                <a:lnTo>
                  <a:pt x="2113" y="124"/>
                </a:lnTo>
                <a:lnTo>
                  <a:pt x="2128" y="145"/>
                </a:lnTo>
                <a:lnTo>
                  <a:pt x="2144" y="167"/>
                </a:lnTo>
                <a:lnTo>
                  <a:pt x="2159" y="191"/>
                </a:lnTo>
                <a:lnTo>
                  <a:pt x="2174" y="215"/>
                </a:lnTo>
                <a:lnTo>
                  <a:pt x="2207" y="273"/>
                </a:lnTo>
                <a:lnTo>
                  <a:pt x="2241" y="334"/>
                </a:lnTo>
                <a:lnTo>
                  <a:pt x="2276" y="399"/>
                </a:lnTo>
                <a:lnTo>
                  <a:pt x="2313" y="468"/>
                </a:lnTo>
                <a:lnTo>
                  <a:pt x="2348" y="540"/>
                </a:lnTo>
                <a:lnTo>
                  <a:pt x="2422" y="685"/>
                </a:lnTo>
                <a:lnTo>
                  <a:pt x="2460" y="757"/>
                </a:lnTo>
                <a:lnTo>
                  <a:pt x="2497" y="826"/>
                </a:lnTo>
                <a:lnTo>
                  <a:pt x="2534" y="893"/>
                </a:lnTo>
                <a:lnTo>
                  <a:pt x="2571" y="956"/>
                </a:lnTo>
                <a:lnTo>
                  <a:pt x="2606" y="1014"/>
                </a:lnTo>
                <a:lnTo>
                  <a:pt x="2641" y="1066"/>
                </a:lnTo>
                <a:lnTo>
                  <a:pt x="2675" y="1112"/>
                </a:lnTo>
                <a:lnTo>
                  <a:pt x="2708" y="1157"/>
                </a:lnTo>
                <a:lnTo>
                  <a:pt x="2739" y="1199"/>
                </a:lnTo>
                <a:lnTo>
                  <a:pt x="2771" y="1240"/>
                </a:lnTo>
                <a:lnTo>
                  <a:pt x="2832" y="1316"/>
                </a:lnTo>
                <a:lnTo>
                  <a:pt x="2893" y="1387"/>
                </a:lnTo>
                <a:lnTo>
                  <a:pt x="2958" y="1452"/>
                </a:lnTo>
                <a:lnTo>
                  <a:pt x="2993" y="1483"/>
                </a:lnTo>
                <a:lnTo>
                  <a:pt x="3029" y="1513"/>
                </a:lnTo>
                <a:lnTo>
                  <a:pt x="3067" y="1541"/>
                </a:lnTo>
                <a:lnTo>
                  <a:pt x="3108" y="1569"/>
                </a:lnTo>
                <a:lnTo>
                  <a:pt x="3151" y="1597"/>
                </a:lnTo>
                <a:lnTo>
                  <a:pt x="3197" y="1623"/>
                </a:lnTo>
                <a:lnTo>
                  <a:pt x="3247" y="1649"/>
                </a:lnTo>
                <a:lnTo>
                  <a:pt x="3297" y="1671"/>
                </a:lnTo>
                <a:lnTo>
                  <a:pt x="3351" y="1693"/>
                </a:lnTo>
                <a:lnTo>
                  <a:pt x="3407" y="1715"/>
                </a:lnTo>
                <a:lnTo>
                  <a:pt x="3523" y="1753"/>
                </a:lnTo>
                <a:lnTo>
                  <a:pt x="3646" y="1788"/>
                </a:lnTo>
                <a:lnTo>
                  <a:pt x="3772" y="1819"/>
                </a:lnTo>
                <a:lnTo>
                  <a:pt x="3903" y="1847"/>
                </a:lnTo>
                <a:lnTo>
                  <a:pt x="4035" y="1875"/>
                </a:lnTo>
                <a:lnTo>
                  <a:pt x="4170" y="1901"/>
                </a:lnTo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19050" cmpd="sng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612" name="Line 36"/>
          <p:cNvSpPr>
            <a:spLocks noChangeShapeType="1"/>
          </p:cNvSpPr>
          <p:nvPr/>
        </p:nvSpPr>
        <p:spPr bwMode="auto">
          <a:xfrm>
            <a:off x="1944688" y="3663950"/>
            <a:ext cx="0" cy="10287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"/>
            <a:miter lim="800000"/>
            <a:headEnd/>
            <a:tailEnd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24613" name="Line 37"/>
          <p:cNvSpPr>
            <a:spLocks noChangeShapeType="1"/>
          </p:cNvSpPr>
          <p:nvPr/>
        </p:nvSpPr>
        <p:spPr bwMode="auto">
          <a:xfrm>
            <a:off x="2243138" y="3663950"/>
            <a:ext cx="0" cy="10287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"/>
            <a:miter lim="800000"/>
            <a:headEnd/>
            <a:tailEnd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24614" name="Line 38"/>
          <p:cNvSpPr>
            <a:spLocks noChangeShapeType="1"/>
          </p:cNvSpPr>
          <p:nvPr/>
        </p:nvSpPr>
        <p:spPr bwMode="auto">
          <a:xfrm>
            <a:off x="2547938" y="3663950"/>
            <a:ext cx="0" cy="10287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"/>
            <a:miter lim="800000"/>
            <a:headEnd/>
            <a:tailEnd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24615" name="Text Box 39"/>
          <p:cNvSpPr txBox="1">
            <a:spLocks noChangeArrowheads="1"/>
          </p:cNvSpPr>
          <p:nvPr/>
        </p:nvSpPr>
        <p:spPr bwMode="auto">
          <a:xfrm>
            <a:off x="463550" y="3981450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Symbol" pitchFamily="18" charset="2"/>
              </a:rPr>
              <a:t>f</a:t>
            </a:r>
            <a:endParaRPr lang="en-US" baseline="-25000" dirty="0">
              <a:latin typeface="Arial" charset="0"/>
            </a:endParaRPr>
          </a:p>
        </p:txBody>
      </p:sp>
      <p:grpSp>
        <p:nvGrpSpPr>
          <p:cNvPr id="24617" name="Group 41"/>
          <p:cNvGrpSpPr>
            <a:grpSpLocks/>
          </p:cNvGrpSpPr>
          <p:nvPr/>
        </p:nvGrpSpPr>
        <p:grpSpPr bwMode="auto">
          <a:xfrm>
            <a:off x="1073150" y="5019675"/>
            <a:ext cx="69850" cy="1123950"/>
            <a:chOff x="2060" y="2300"/>
            <a:chExt cx="60" cy="1184"/>
          </a:xfrm>
        </p:grpSpPr>
        <p:sp>
          <p:nvSpPr>
            <p:cNvPr id="24618" name="Line 42"/>
            <p:cNvSpPr>
              <a:spLocks noChangeShapeType="1"/>
            </p:cNvSpPr>
            <p:nvPr/>
          </p:nvSpPr>
          <p:spPr bwMode="auto">
            <a:xfrm>
              <a:off x="2090" y="2359"/>
              <a:ext cx="1" cy="11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9" name="Freeform 43"/>
            <p:cNvSpPr>
              <a:spLocks/>
            </p:cNvSpPr>
            <p:nvPr/>
          </p:nvSpPr>
          <p:spPr bwMode="auto">
            <a:xfrm>
              <a:off x="2060" y="2300"/>
              <a:ext cx="60" cy="61"/>
            </a:xfrm>
            <a:custGeom>
              <a:avLst/>
              <a:gdLst/>
              <a:ahLst/>
              <a:cxnLst>
                <a:cxn ang="0">
                  <a:pos x="120" y="123"/>
                </a:cxn>
                <a:cxn ang="0">
                  <a:pos x="59" y="0"/>
                </a:cxn>
                <a:cxn ang="0">
                  <a:pos x="0" y="123"/>
                </a:cxn>
                <a:cxn ang="0">
                  <a:pos x="120" y="123"/>
                </a:cxn>
              </a:cxnLst>
              <a:rect l="0" t="0" r="r" b="b"/>
              <a:pathLst>
                <a:path w="120" h="123">
                  <a:moveTo>
                    <a:pt x="120" y="123"/>
                  </a:moveTo>
                  <a:lnTo>
                    <a:pt x="59" y="0"/>
                  </a:lnTo>
                  <a:lnTo>
                    <a:pt x="0" y="123"/>
                  </a:lnTo>
                  <a:lnTo>
                    <a:pt x="120" y="123"/>
                  </a:lnTo>
                  <a:close/>
                </a:path>
              </a:pathLst>
            </a:custGeom>
            <a:solidFill>
              <a:schemeClr val="tx1"/>
            </a:solidFill>
            <a:ln w="19050" cmpd="sng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24620" name="Group 44"/>
          <p:cNvGrpSpPr>
            <a:grpSpLocks/>
          </p:cNvGrpSpPr>
          <p:nvPr/>
        </p:nvGrpSpPr>
        <p:grpSpPr bwMode="auto">
          <a:xfrm>
            <a:off x="1108075" y="6115050"/>
            <a:ext cx="2593975" cy="57150"/>
            <a:chOff x="2090" y="3454"/>
            <a:chExt cx="2224" cy="60"/>
          </a:xfrm>
        </p:grpSpPr>
        <p:sp>
          <p:nvSpPr>
            <p:cNvPr id="24621" name="Line 45"/>
            <p:cNvSpPr>
              <a:spLocks noChangeShapeType="1"/>
            </p:cNvSpPr>
            <p:nvPr/>
          </p:nvSpPr>
          <p:spPr bwMode="auto">
            <a:xfrm>
              <a:off x="2090" y="3484"/>
              <a:ext cx="2166" cy="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22" name="Freeform 46"/>
            <p:cNvSpPr>
              <a:spLocks/>
            </p:cNvSpPr>
            <p:nvPr/>
          </p:nvSpPr>
          <p:spPr bwMode="auto">
            <a:xfrm>
              <a:off x="4254" y="3454"/>
              <a:ext cx="60" cy="60"/>
            </a:xfrm>
            <a:custGeom>
              <a:avLst/>
              <a:gdLst/>
              <a:ahLst/>
              <a:cxnLst>
                <a:cxn ang="0">
                  <a:pos x="0" y="120"/>
                </a:cxn>
                <a:cxn ang="0">
                  <a:pos x="120" y="61"/>
                </a:cxn>
                <a:cxn ang="0">
                  <a:pos x="0" y="0"/>
                </a:cxn>
                <a:cxn ang="0">
                  <a:pos x="0" y="120"/>
                </a:cxn>
              </a:cxnLst>
              <a:rect l="0" t="0" r="r" b="b"/>
              <a:pathLst>
                <a:path w="120" h="120">
                  <a:moveTo>
                    <a:pt x="0" y="120"/>
                  </a:moveTo>
                  <a:lnTo>
                    <a:pt x="120" y="61"/>
                  </a:lnTo>
                  <a:lnTo>
                    <a:pt x="0" y="0"/>
                  </a:lnTo>
                  <a:lnTo>
                    <a:pt x="0" y="120"/>
                  </a:lnTo>
                  <a:close/>
                </a:path>
              </a:pathLst>
            </a:custGeom>
            <a:solidFill>
              <a:schemeClr val="tx1"/>
            </a:solidFill>
            <a:ln w="19050" cmpd="sng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4623" name="Freeform 47"/>
          <p:cNvSpPr>
            <a:spLocks/>
          </p:cNvSpPr>
          <p:nvPr/>
        </p:nvSpPr>
        <p:spPr bwMode="auto">
          <a:xfrm>
            <a:off x="1108075" y="5241925"/>
            <a:ext cx="2432050" cy="901700"/>
          </a:xfrm>
          <a:custGeom>
            <a:avLst/>
            <a:gdLst/>
            <a:ahLst/>
            <a:cxnLst>
              <a:cxn ang="0">
                <a:pos x="13" y="1895"/>
              </a:cxn>
              <a:cxn ang="0">
                <a:pos x="65" y="1873"/>
              </a:cxn>
              <a:cxn ang="0">
                <a:pos x="154" y="1840"/>
              </a:cxn>
              <a:cxn ang="0">
                <a:pos x="259" y="1797"/>
              </a:cxn>
              <a:cxn ang="0">
                <a:pos x="376" y="1753"/>
              </a:cxn>
              <a:cxn ang="0">
                <a:pos x="558" y="1675"/>
              </a:cxn>
              <a:cxn ang="0">
                <a:pos x="673" y="1619"/>
              </a:cxn>
              <a:cxn ang="0">
                <a:pos x="776" y="1559"/>
              </a:cxn>
              <a:cxn ang="0">
                <a:pos x="906" y="1469"/>
              </a:cxn>
              <a:cxn ang="0">
                <a:pos x="1058" y="1333"/>
              </a:cxn>
              <a:cxn ang="0">
                <a:pos x="1194" y="1184"/>
              </a:cxn>
              <a:cxn ang="0">
                <a:pos x="1320" y="1023"/>
              </a:cxn>
              <a:cxn ang="0">
                <a:pos x="1407" y="891"/>
              </a:cxn>
              <a:cxn ang="0">
                <a:pos x="1462" y="789"/>
              </a:cxn>
              <a:cxn ang="0">
                <a:pos x="1538" y="620"/>
              </a:cxn>
              <a:cxn ang="0">
                <a:pos x="1607" y="447"/>
              </a:cxn>
              <a:cxn ang="0">
                <a:pos x="1651" y="338"/>
              </a:cxn>
              <a:cxn ang="0">
                <a:pos x="1696" y="243"/>
              </a:cxn>
              <a:cxn ang="0">
                <a:pos x="1738" y="167"/>
              </a:cxn>
              <a:cxn ang="0">
                <a:pos x="1783" y="111"/>
              </a:cxn>
              <a:cxn ang="0">
                <a:pos x="1822" y="67"/>
              </a:cxn>
              <a:cxn ang="0">
                <a:pos x="1859" y="33"/>
              </a:cxn>
              <a:cxn ang="0">
                <a:pos x="1894" y="9"/>
              </a:cxn>
              <a:cxn ang="0">
                <a:pos x="1929" y="0"/>
              </a:cxn>
              <a:cxn ang="0">
                <a:pos x="1968" y="4"/>
              </a:cxn>
              <a:cxn ang="0">
                <a:pos x="2011" y="26"/>
              </a:cxn>
              <a:cxn ang="0">
                <a:pos x="2059" y="65"/>
              </a:cxn>
              <a:cxn ang="0">
                <a:pos x="2100" y="106"/>
              </a:cxn>
              <a:cxn ang="0">
                <a:pos x="2128" y="145"/>
              </a:cxn>
              <a:cxn ang="0">
                <a:pos x="2159" y="191"/>
              </a:cxn>
              <a:cxn ang="0">
                <a:pos x="2207" y="273"/>
              </a:cxn>
              <a:cxn ang="0">
                <a:pos x="2276" y="399"/>
              </a:cxn>
              <a:cxn ang="0">
                <a:pos x="2348" y="540"/>
              </a:cxn>
              <a:cxn ang="0">
                <a:pos x="2460" y="757"/>
              </a:cxn>
              <a:cxn ang="0">
                <a:pos x="2534" y="893"/>
              </a:cxn>
              <a:cxn ang="0">
                <a:pos x="2606" y="1014"/>
              </a:cxn>
              <a:cxn ang="0">
                <a:pos x="2675" y="1112"/>
              </a:cxn>
              <a:cxn ang="0">
                <a:pos x="2739" y="1199"/>
              </a:cxn>
              <a:cxn ang="0">
                <a:pos x="2832" y="1316"/>
              </a:cxn>
              <a:cxn ang="0">
                <a:pos x="2958" y="1452"/>
              </a:cxn>
              <a:cxn ang="0">
                <a:pos x="3029" y="1513"/>
              </a:cxn>
              <a:cxn ang="0">
                <a:pos x="3108" y="1569"/>
              </a:cxn>
              <a:cxn ang="0">
                <a:pos x="3197" y="1623"/>
              </a:cxn>
              <a:cxn ang="0">
                <a:pos x="3297" y="1671"/>
              </a:cxn>
              <a:cxn ang="0">
                <a:pos x="3407" y="1715"/>
              </a:cxn>
              <a:cxn ang="0">
                <a:pos x="3646" y="1788"/>
              </a:cxn>
              <a:cxn ang="0">
                <a:pos x="3903" y="1847"/>
              </a:cxn>
              <a:cxn ang="0">
                <a:pos x="4170" y="1901"/>
              </a:cxn>
            </a:cxnLst>
            <a:rect l="0" t="0" r="r" b="b"/>
            <a:pathLst>
              <a:path w="4170" h="1901">
                <a:moveTo>
                  <a:pt x="0" y="1901"/>
                </a:moveTo>
                <a:lnTo>
                  <a:pt x="13" y="1895"/>
                </a:lnTo>
                <a:lnTo>
                  <a:pt x="29" y="1888"/>
                </a:lnTo>
                <a:lnTo>
                  <a:pt x="65" y="1873"/>
                </a:lnTo>
                <a:lnTo>
                  <a:pt x="107" y="1857"/>
                </a:lnTo>
                <a:lnTo>
                  <a:pt x="154" y="1840"/>
                </a:lnTo>
                <a:lnTo>
                  <a:pt x="206" y="1819"/>
                </a:lnTo>
                <a:lnTo>
                  <a:pt x="259" y="1797"/>
                </a:lnTo>
                <a:lnTo>
                  <a:pt x="317" y="1775"/>
                </a:lnTo>
                <a:lnTo>
                  <a:pt x="376" y="1753"/>
                </a:lnTo>
                <a:lnTo>
                  <a:pt x="498" y="1701"/>
                </a:lnTo>
                <a:lnTo>
                  <a:pt x="558" y="1675"/>
                </a:lnTo>
                <a:lnTo>
                  <a:pt x="617" y="1647"/>
                </a:lnTo>
                <a:lnTo>
                  <a:pt x="673" y="1619"/>
                </a:lnTo>
                <a:lnTo>
                  <a:pt x="726" y="1589"/>
                </a:lnTo>
                <a:lnTo>
                  <a:pt x="776" y="1559"/>
                </a:lnTo>
                <a:lnTo>
                  <a:pt x="823" y="1530"/>
                </a:lnTo>
                <a:lnTo>
                  <a:pt x="906" y="1469"/>
                </a:lnTo>
                <a:lnTo>
                  <a:pt x="984" y="1402"/>
                </a:lnTo>
                <a:lnTo>
                  <a:pt x="1058" y="1333"/>
                </a:lnTo>
                <a:lnTo>
                  <a:pt x="1129" y="1261"/>
                </a:lnTo>
                <a:lnTo>
                  <a:pt x="1194" y="1184"/>
                </a:lnTo>
                <a:lnTo>
                  <a:pt x="1258" y="1106"/>
                </a:lnTo>
                <a:lnTo>
                  <a:pt x="1320" y="1023"/>
                </a:lnTo>
                <a:lnTo>
                  <a:pt x="1379" y="938"/>
                </a:lnTo>
                <a:lnTo>
                  <a:pt x="1407" y="891"/>
                </a:lnTo>
                <a:lnTo>
                  <a:pt x="1434" y="843"/>
                </a:lnTo>
                <a:lnTo>
                  <a:pt x="1462" y="789"/>
                </a:lnTo>
                <a:lnTo>
                  <a:pt x="1488" y="735"/>
                </a:lnTo>
                <a:lnTo>
                  <a:pt x="1538" y="620"/>
                </a:lnTo>
                <a:lnTo>
                  <a:pt x="1585" y="503"/>
                </a:lnTo>
                <a:lnTo>
                  <a:pt x="1607" y="447"/>
                </a:lnTo>
                <a:lnTo>
                  <a:pt x="1629" y="392"/>
                </a:lnTo>
                <a:lnTo>
                  <a:pt x="1651" y="338"/>
                </a:lnTo>
                <a:lnTo>
                  <a:pt x="1674" y="290"/>
                </a:lnTo>
                <a:lnTo>
                  <a:pt x="1696" y="243"/>
                </a:lnTo>
                <a:lnTo>
                  <a:pt x="1718" y="202"/>
                </a:lnTo>
                <a:lnTo>
                  <a:pt x="1738" y="167"/>
                </a:lnTo>
                <a:lnTo>
                  <a:pt x="1761" y="137"/>
                </a:lnTo>
                <a:lnTo>
                  <a:pt x="1783" y="111"/>
                </a:lnTo>
                <a:lnTo>
                  <a:pt x="1801" y="89"/>
                </a:lnTo>
                <a:lnTo>
                  <a:pt x="1822" y="67"/>
                </a:lnTo>
                <a:lnTo>
                  <a:pt x="1840" y="48"/>
                </a:lnTo>
                <a:lnTo>
                  <a:pt x="1859" y="33"/>
                </a:lnTo>
                <a:lnTo>
                  <a:pt x="1876" y="20"/>
                </a:lnTo>
                <a:lnTo>
                  <a:pt x="1894" y="9"/>
                </a:lnTo>
                <a:lnTo>
                  <a:pt x="1913" y="4"/>
                </a:lnTo>
                <a:lnTo>
                  <a:pt x="1929" y="0"/>
                </a:lnTo>
                <a:lnTo>
                  <a:pt x="1950" y="0"/>
                </a:lnTo>
                <a:lnTo>
                  <a:pt x="1968" y="4"/>
                </a:lnTo>
                <a:lnTo>
                  <a:pt x="1989" y="13"/>
                </a:lnTo>
                <a:lnTo>
                  <a:pt x="2011" y="26"/>
                </a:lnTo>
                <a:lnTo>
                  <a:pt x="2033" y="43"/>
                </a:lnTo>
                <a:lnTo>
                  <a:pt x="2059" y="65"/>
                </a:lnTo>
                <a:lnTo>
                  <a:pt x="2085" y="91"/>
                </a:lnTo>
                <a:lnTo>
                  <a:pt x="2100" y="106"/>
                </a:lnTo>
                <a:lnTo>
                  <a:pt x="2113" y="124"/>
                </a:lnTo>
                <a:lnTo>
                  <a:pt x="2128" y="145"/>
                </a:lnTo>
                <a:lnTo>
                  <a:pt x="2144" y="167"/>
                </a:lnTo>
                <a:lnTo>
                  <a:pt x="2159" y="191"/>
                </a:lnTo>
                <a:lnTo>
                  <a:pt x="2174" y="215"/>
                </a:lnTo>
                <a:lnTo>
                  <a:pt x="2207" y="273"/>
                </a:lnTo>
                <a:lnTo>
                  <a:pt x="2241" y="334"/>
                </a:lnTo>
                <a:lnTo>
                  <a:pt x="2276" y="399"/>
                </a:lnTo>
                <a:lnTo>
                  <a:pt x="2313" y="468"/>
                </a:lnTo>
                <a:lnTo>
                  <a:pt x="2348" y="540"/>
                </a:lnTo>
                <a:lnTo>
                  <a:pt x="2422" y="685"/>
                </a:lnTo>
                <a:lnTo>
                  <a:pt x="2460" y="757"/>
                </a:lnTo>
                <a:lnTo>
                  <a:pt x="2497" y="826"/>
                </a:lnTo>
                <a:lnTo>
                  <a:pt x="2534" y="893"/>
                </a:lnTo>
                <a:lnTo>
                  <a:pt x="2571" y="956"/>
                </a:lnTo>
                <a:lnTo>
                  <a:pt x="2606" y="1014"/>
                </a:lnTo>
                <a:lnTo>
                  <a:pt x="2641" y="1066"/>
                </a:lnTo>
                <a:lnTo>
                  <a:pt x="2675" y="1112"/>
                </a:lnTo>
                <a:lnTo>
                  <a:pt x="2708" y="1157"/>
                </a:lnTo>
                <a:lnTo>
                  <a:pt x="2739" y="1199"/>
                </a:lnTo>
                <a:lnTo>
                  <a:pt x="2771" y="1240"/>
                </a:lnTo>
                <a:lnTo>
                  <a:pt x="2832" y="1316"/>
                </a:lnTo>
                <a:lnTo>
                  <a:pt x="2893" y="1387"/>
                </a:lnTo>
                <a:lnTo>
                  <a:pt x="2958" y="1452"/>
                </a:lnTo>
                <a:lnTo>
                  <a:pt x="2993" y="1483"/>
                </a:lnTo>
                <a:lnTo>
                  <a:pt x="3029" y="1513"/>
                </a:lnTo>
                <a:lnTo>
                  <a:pt x="3067" y="1541"/>
                </a:lnTo>
                <a:lnTo>
                  <a:pt x="3108" y="1569"/>
                </a:lnTo>
                <a:lnTo>
                  <a:pt x="3151" y="1597"/>
                </a:lnTo>
                <a:lnTo>
                  <a:pt x="3197" y="1623"/>
                </a:lnTo>
                <a:lnTo>
                  <a:pt x="3247" y="1649"/>
                </a:lnTo>
                <a:lnTo>
                  <a:pt x="3297" y="1671"/>
                </a:lnTo>
                <a:lnTo>
                  <a:pt x="3351" y="1693"/>
                </a:lnTo>
                <a:lnTo>
                  <a:pt x="3407" y="1715"/>
                </a:lnTo>
                <a:lnTo>
                  <a:pt x="3523" y="1753"/>
                </a:lnTo>
                <a:lnTo>
                  <a:pt x="3646" y="1788"/>
                </a:lnTo>
                <a:lnTo>
                  <a:pt x="3772" y="1819"/>
                </a:lnTo>
                <a:lnTo>
                  <a:pt x="3903" y="1847"/>
                </a:lnTo>
                <a:lnTo>
                  <a:pt x="4035" y="1875"/>
                </a:lnTo>
                <a:lnTo>
                  <a:pt x="4170" y="1901"/>
                </a:lnTo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 w="19050" cmpd="sng">
            <a:solidFill>
              <a:schemeClr val="tx1"/>
            </a:solidFill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4624" name="Line 48"/>
          <p:cNvSpPr>
            <a:spLocks noChangeShapeType="1"/>
          </p:cNvSpPr>
          <p:nvPr/>
        </p:nvSpPr>
        <p:spPr bwMode="auto">
          <a:xfrm>
            <a:off x="1944688" y="5083175"/>
            <a:ext cx="0" cy="10287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"/>
            <a:miter lim="800000"/>
            <a:headEnd/>
            <a:tailEnd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24625" name="Line 49"/>
          <p:cNvSpPr>
            <a:spLocks noChangeShapeType="1"/>
          </p:cNvSpPr>
          <p:nvPr/>
        </p:nvSpPr>
        <p:spPr bwMode="auto">
          <a:xfrm>
            <a:off x="2243138" y="5083175"/>
            <a:ext cx="0" cy="10287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"/>
            <a:miter lim="800000"/>
            <a:headEnd/>
            <a:tailEnd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24626" name="Line 50"/>
          <p:cNvSpPr>
            <a:spLocks noChangeShapeType="1"/>
          </p:cNvSpPr>
          <p:nvPr/>
        </p:nvSpPr>
        <p:spPr bwMode="auto">
          <a:xfrm>
            <a:off x="2547938" y="5083175"/>
            <a:ext cx="0" cy="1028700"/>
          </a:xfrm>
          <a:prstGeom prst="line">
            <a:avLst/>
          </a:prstGeom>
          <a:noFill/>
          <a:ln w="19050">
            <a:solidFill>
              <a:schemeClr val="tx1"/>
            </a:solidFill>
            <a:prstDash val="lgDash"/>
            <a:miter lim="800000"/>
            <a:headEnd/>
            <a:tailEnd/>
          </a:ln>
          <a:effectLst/>
        </p:spPr>
        <p:txBody>
          <a:bodyPr wrap="none"/>
          <a:lstStyle/>
          <a:p>
            <a:endParaRPr lang="en-US"/>
          </a:p>
        </p:txBody>
      </p:sp>
      <p:sp>
        <p:nvSpPr>
          <p:cNvPr id="24627" name="Text Box 51"/>
          <p:cNvSpPr txBox="1">
            <a:spLocks noChangeArrowheads="1"/>
          </p:cNvSpPr>
          <p:nvPr/>
        </p:nvSpPr>
        <p:spPr bwMode="auto">
          <a:xfrm>
            <a:off x="463550" y="5400675"/>
            <a:ext cx="60960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dirty="0">
                <a:latin typeface="Symbol" pitchFamily="18" charset="2"/>
              </a:rPr>
              <a:t>g</a:t>
            </a:r>
            <a:endParaRPr lang="en-US" baseline="-25000" dirty="0">
              <a:latin typeface="Arial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749489"/>
              </p:ext>
            </p:extLst>
          </p:nvPr>
        </p:nvGraphicFramePr>
        <p:xfrm>
          <a:off x="4343400" y="1877259"/>
          <a:ext cx="4343400" cy="4447344"/>
        </p:xfrm>
        <a:graphic>
          <a:graphicData uri="http://schemas.openxmlformats.org/drawingml/2006/table">
            <a:tbl>
              <a:tblPr firstRow="1" bandRow="1"/>
              <a:tblGrid>
                <a:gridCol w="1085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5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#</a:t>
                      </a:r>
                      <a:endParaRPr lang="en-US" b="1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</a:t>
                      </a:r>
                      <a:endParaRPr lang="en-US" b="1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Symbol" pitchFamily="18" charset="2"/>
                        </a:rPr>
                        <a:t>f</a:t>
                      </a:r>
                      <a:endParaRPr lang="en-US" b="1" dirty="0">
                        <a:latin typeface="Symbol" pitchFamily="18" charset="2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Symbol" pitchFamily="18" charset="2"/>
                        </a:rPr>
                        <a:t>g</a:t>
                      </a:r>
                      <a:endParaRPr lang="en-US" b="1" dirty="0">
                        <a:latin typeface="Symbol" pitchFamily="18" charset="2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235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21.4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118.3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241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23.7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115.9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276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28.2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117.8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199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25.0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123.6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212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25.8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121.0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205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27.3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115.7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249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23.7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113.8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251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19.9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119.2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225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27.1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116.7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299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26.1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112.7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6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189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24.4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120.3</a:t>
                      </a:r>
                      <a:endParaRPr lang="en-US" dirty="0"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52439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Deviation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629574"/>
              </p:ext>
            </p:extLst>
          </p:nvPr>
        </p:nvGraphicFramePr>
        <p:xfrm>
          <a:off x="4514850" y="3340100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14120" imgH="177480" progId="Equation.DSMT4">
                  <p:embed/>
                </p:oleObj>
              </mc:Choice>
              <mc:Fallback>
                <p:oleObj name="Equation" r:id="rId2" imgW="114120" imgH="177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514850" y="3340100"/>
                        <a:ext cx="1143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3020369"/>
              </p:ext>
            </p:extLst>
          </p:nvPr>
        </p:nvGraphicFramePr>
        <p:xfrm>
          <a:off x="381000" y="1752600"/>
          <a:ext cx="4203698" cy="4419600"/>
        </p:xfrm>
        <a:graphic>
          <a:graphicData uri="http://schemas.openxmlformats.org/drawingml/2006/table">
            <a:tbl>
              <a:tblPr firstRow="1" bandRow="1"/>
              <a:tblGrid>
                <a:gridCol w="8329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29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29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29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7197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#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c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  <a:latin typeface="Symbol" pitchFamily="18" charset="2"/>
                        </a:rPr>
                        <a:t>f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Symbol" pitchFamily="18" charset="2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  <a:latin typeface="Symbol" pitchFamily="18" charset="2"/>
                        </a:rPr>
                        <a:t>g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Symbol" pitchFamily="18" charset="2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F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235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21.4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118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1.42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241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23.7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116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1.28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276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28.2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118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1.17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199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124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1.05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212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25.8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121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0.89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>
                          <a:effectLst/>
                        </a:rPr>
                        <a:t>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205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27.3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116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1.23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>
                          <a:effectLst/>
                        </a:rPr>
                        <a:t>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249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23.7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114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1.04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>
                          <a:effectLst/>
                        </a:rPr>
                        <a:t>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251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19.9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119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1.19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>
                          <a:effectLst/>
                        </a:rPr>
                        <a:t>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225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27.1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117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1.30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>
                          <a:effectLst/>
                        </a:rPr>
                        <a:t>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299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26.1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113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1.10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830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>
                          <a:effectLst/>
                        </a:rPr>
                        <a:t>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189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24.4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u="none" strike="noStrike" dirty="0">
                          <a:effectLst/>
                        </a:rPr>
                        <a:t>120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800" b="1" u="none" strike="noStrike" dirty="0">
                          <a:effectLst/>
                        </a:rPr>
                        <a:t>0.95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itchFamily="34" charset="0"/>
                        <a:cs typeface="Calibri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410200" y="2133600"/>
            <a:ext cx="309571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 F = 1.15</a:t>
            </a:r>
          </a:p>
          <a:p>
            <a:endParaRPr lang="en-US" dirty="0"/>
          </a:p>
          <a:p>
            <a:r>
              <a:rPr lang="en-US" dirty="0" err="1">
                <a:latin typeface="Symbol" pitchFamily="18" charset="2"/>
              </a:rPr>
              <a:t>s</a:t>
            </a:r>
            <a:r>
              <a:rPr lang="en-US" baseline="-25000" dirty="0" err="1"/>
              <a:t>F</a:t>
            </a:r>
            <a:r>
              <a:rPr lang="en-US" dirty="0"/>
              <a:t> = 0.159</a:t>
            </a:r>
          </a:p>
          <a:p>
            <a:endParaRPr lang="en-US" dirty="0"/>
          </a:p>
          <a:p>
            <a:r>
              <a:rPr lang="en-US" dirty="0"/>
              <a:t>COV</a:t>
            </a:r>
            <a:r>
              <a:rPr lang="en-US" baseline="-25000" dirty="0"/>
              <a:t>F</a:t>
            </a:r>
            <a:r>
              <a:rPr lang="en-US" dirty="0"/>
              <a:t> = 0.159/1.15 = 13.9%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19759" y="4038600"/>
            <a:ext cx="3276600" cy="2062103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600" dirty="0"/>
              <a:t>How many runs are required?</a:t>
            </a:r>
          </a:p>
          <a:p>
            <a:endParaRPr lang="en-US" sz="1600" dirty="0"/>
          </a:p>
          <a:p>
            <a:r>
              <a:rPr lang="en-US" sz="1600" dirty="0"/>
              <a:t>Ideally, you would do enough model runs to achieve “statistical convergence”; i.e., the point at which doing additional model runs only makes a minor difference in the mean F.</a:t>
            </a:r>
          </a:p>
        </p:txBody>
      </p:sp>
    </p:spTree>
    <p:extLst>
      <p:ext uri="{BB962C8B-B14F-4D97-AF65-F5344CB8AC3E}">
        <p14:creationId xmlns:p14="http://schemas.microsoft.com/office/powerpoint/2010/main" val="24636946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Taylor Series Method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81000" y="3200400"/>
            <a:ext cx="8534400" cy="3429000"/>
          </a:xfrm>
        </p:spPr>
        <p:txBody>
          <a:bodyPr/>
          <a:lstStyle/>
          <a:p>
            <a:pPr marL="971550" lvl="1" indent="-514350">
              <a:buFont typeface="+mj-lt"/>
              <a:buAutoNum type="arabicPeriod"/>
            </a:pPr>
            <a:r>
              <a:rPr lang="en-US" dirty="0"/>
              <a:t>Determine </a:t>
            </a:r>
            <a:r>
              <a:rPr lang="en-US" dirty="0" err="1">
                <a:latin typeface="Symbol" pitchFamily="18" charset="2"/>
              </a:rPr>
              <a:t>s</a:t>
            </a:r>
            <a:r>
              <a:rPr lang="en-US" baseline="-25000" dirty="0" err="1">
                <a:latin typeface="Calibri" pitchFamily="34" charset="0"/>
                <a:cs typeface="Calibri" pitchFamily="34" charset="0"/>
              </a:rPr>
              <a:t>i</a:t>
            </a:r>
            <a:r>
              <a:rPr lang="en-US" dirty="0"/>
              <a:t> for each parameter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Find F</a:t>
            </a:r>
            <a:r>
              <a:rPr lang="en-US" baseline="-25000" dirty="0"/>
              <a:t>i</a:t>
            </a:r>
            <a:r>
              <a:rPr lang="en-US" baseline="30000" dirty="0"/>
              <a:t>+</a:t>
            </a:r>
            <a:r>
              <a:rPr lang="en-US" dirty="0"/>
              <a:t> and F</a:t>
            </a:r>
            <a:r>
              <a:rPr lang="en-US" baseline="-25000" dirty="0"/>
              <a:t>i</a:t>
            </a:r>
            <a:r>
              <a:rPr lang="en-US" baseline="30000" dirty="0"/>
              <a:t>- </a:t>
            </a:r>
            <a:r>
              <a:rPr lang="en-US" dirty="0"/>
              <a:t>for each parameter where</a:t>
            </a:r>
          </a:p>
          <a:p>
            <a:pPr lvl="2"/>
            <a:r>
              <a:rPr lang="en-US" dirty="0"/>
              <a:t>F</a:t>
            </a:r>
            <a:r>
              <a:rPr lang="en-US" baseline="-25000" dirty="0"/>
              <a:t>i</a:t>
            </a:r>
            <a:r>
              <a:rPr lang="en-US" baseline="30000" dirty="0"/>
              <a:t>+</a:t>
            </a:r>
            <a:r>
              <a:rPr lang="en-US" dirty="0"/>
              <a:t> = F with parameter value = MLV+ </a:t>
            </a:r>
            <a:r>
              <a:rPr lang="en-US" dirty="0" err="1">
                <a:latin typeface="Symbol" pitchFamily="18" charset="2"/>
              </a:rPr>
              <a:t>s</a:t>
            </a:r>
            <a:r>
              <a:rPr lang="en-US" baseline="-25000" dirty="0" err="1">
                <a:latin typeface="Calibri" pitchFamily="34" charset="0"/>
                <a:cs typeface="Calibri" pitchFamily="34" charset="0"/>
              </a:rPr>
              <a:t>i</a:t>
            </a:r>
            <a:r>
              <a:rPr lang="en-US" dirty="0"/>
              <a:t> and all other parameters held constant</a:t>
            </a:r>
          </a:p>
          <a:p>
            <a:pPr lvl="2"/>
            <a:r>
              <a:rPr lang="en-US" dirty="0"/>
              <a:t>F</a:t>
            </a:r>
            <a:r>
              <a:rPr lang="en-US" baseline="-25000" dirty="0"/>
              <a:t>i</a:t>
            </a:r>
            <a:r>
              <a:rPr lang="en-US" baseline="30000" dirty="0"/>
              <a:t>-</a:t>
            </a:r>
            <a:r>
              <a:rPr lang="en-US" dirty="0"/>
              <a:t> = F with parameter value = MLV- </a:t>
            </a:r>
            <a:r>
              <a:rPr lang="en-US" dirty="0" err="1">
                <a:latin typeface="Symbol" pitchFamily="18" charset="2"/>
              </a:rPr>
              <a:t>s</a:t>
            </a:r>
            <a:r>
              <a:rPr lang="en-US" baseline="-25000" dirty="0" err="1">
                <a:latin typeface="Calibri" pitchFamily="34" charset="0"/>
                <a:cs typeface="Calibri" pitchFamily="34" charset="0"/>
              </a:rPr>
              <a:t>i</a:t>
            </a:r>
            <a:r>
              <a:rPr lang="en-US" dirty="0"/>
              <a:t> and all other parameters held constant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Compute </a:t>
            </a:r>
            <a:r>
              <a:rPr lang="en-US" dirty="0" err="1">
                <a:latin typeface="Symbol" pitchFamily="18" charset="2"/>
              </a:rPr>
              <a:t>D</a:t>
            </a:r>
            <a:r>
              <a:rPr lang="en-US" dirty="0" err="1"/>
              <a:t>F</a:t>
            </a:r>
            <a:r>
              <a:rPr lang="en-US" baseline="-25000" dirty="0" err="1"/>
              <a:t>i</a:t>
            </a:r>
            <a:r>
              <a:rPr lang="en-US" dirty="0"/>
              <a:t> = |F</a:t>
            </a:r>
            <a:r>
              <a:rPr lang="en-US" baseline="-25000" dirty="0"/>
              <a:t>i</a:t>
            </a:r>
            <a:r>
              <a:rPr lang="en-US" baseline="30000" dirty="0"/>
              <a:t>+</a:t>
            </a:r>
            <a:r>
              <a:rPr lang="en-US" dirty="0"/>
              <a:t> - F</a:t>
            </a:r>
            <a:r>
              <a:rPr lang="en-US" baseline="-25000" dirty="0"/>
              <a:t>i</a:t>
            </a:r>
            <a:r>
              <a:rPr lang="en-US" baseline="30000" dirty="0"/>
              <a:t>-</a:t>
            </a:r>
            <a:r>
              <a:rPr lang="en-US" dirty="0"/>
              <a:t>| for each parameter</a:t>
            </a:r>
          </a:p>
        </p:txBody>
      </p:sp>
      <p:sp>
        <p:nvSpPr>
          <p:cNvPr id="3" name="TextBox 2"/>
          <p:cNvSpPr txBox="1"/>
          <p:nvPr/>
        </p:nvSpPr>
        <p:spPr bwMode="auto">
          <a:xfrm>
            <a:off x="762000" y="1600200"/>
            <a:ext cx="7620000" cy="166199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+mj-lt"/>
              </a:rPr>
              <a:t>Method for estimating the COV</a:t>
            </a:r>
            <a:r>
              <a:rPr lang="en-US" sz="2800" baseline="-25000" dirty="0">
                <a:latin typeface="+mj-lt"/>
              </a:rPr>
              <a:t>F</a:t>
            </a:r>
            <a:r>
              <a:rPr lang="en-US" sz="2800" dirty="0">
                <a:latin typeface="+mj-lt"/>
              </a:rPr>
              <a:t> using a parameter sensitivity analysis</a:t>
            </a:r>
          </a:p>
          <a:p>
            <a:endParaRPr lang="en-US" sz="1600" dirty="0">
              <a:latin typeface="+mj-lt"/>
            </a:endParaRPr>
          </a:p>
          <a:p>
            <a:r>
              <a:rPr lang="en-US" sz="2800" b="1" dirty="0">
                <a:latin typeface="+mj-lt"/>
              </a:rPr>
              <a:t>Steps:</a:t>
            </a:r>
          </a:p>
        </p:txBody>
      </p:sp>
    </p:spTree>
    <p:extLst>
      <p:ext uri="{BB962C8B-B14F-4D97-AF65-F5344CB8AC3E}">
        <p14:creationId xmlns:p14="http://schemas.microsoft.com/office/powerpoint/2010/main" val="11869763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Taylor Series Method, cont.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81000" y="1774825"/>
            <a:ext cx="8534400" cy="1349375"/>
          </a:xfrm>
        </p:spPr>
        <p:txBody>
          <a:bodyPr/>
          <a:lstStyle/>
          <a:p>
            <a:pPr marL="971550" lvl="1" indent="-514350">
              <a:buFont typeface="+mj-lt"/>
              <a:buAutoNum type="arabicPeriod" startAt="4"/>
            </a:pPr>
            <a:r>
              <a:rPr lang="en-US" dirty="0"/>
              <a:t>Compute </a:t>
            </a:r>
            <a:r>
              <a:rPr lang="en-US" dirty="0" err="1">
                <a:latin typeface="Symbol" pitchFamily="18" charset="2"/>
              </a:rPr>
              <a:t>s</a:t>
            </a:r>
            <a:r>
              <a:rPr lang="en-US" baseline="-25000" dirty="0" err="1"/>
              <a:t>F</a:t>
            </a:r>
            <a:r>
              <a:rPr lang="en-US" dirty="0"/>
              <a:t> and COV</a:t>
            </a:r>
            <a:r>
              <a:rPr lang="en-US" baseline="-25000" dirty="0"/>
              <a:t>F</a:t>
            </a:r>
            <a:r>
              <a:rPr lang="en-US" dirty="0"/>
              <a:t> as follows: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1447800" y="2834975"/>
                <a:ext cx="6378349" cy="136537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i="0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i="0">
                              <a:latin typeface="Cambria Math" panose="02040503050406030204" pitchFamily="18" charset="0"/>
                            </a:rPr>
                            <m:t>F</m:t>
                          </m:r>
                        </m:sub>
                      </m:sSub>
                      <m:r>
                        <a:rPr lang="en-US" sz="2800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sty m:val="p"/>
                                        </m:rPr>
                                        <a:rPr lang="en-US" sz="2800" i="0">
                                          <a:latin typeface="Cambria Math" panose="02040503050406030204" pitchFamily="18" charset="0"/>
                                        </a:rPr>
                                        <m:t>Δ</m:t>
                                      </m:r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800" i="0">
                                              <a:latin typeface="Cambria Math" panose="02040503050406030204" pitchFamily="18" charset="0"/>
                                            </a:rPr>
                                            <m:t>F</m:t>
                                          </m:r>
                                        </m:e>
                                        <m:sub>
                                          <m:r>
                                            <a:rPr lang="en-US" sz="2800" i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US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i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sty m:val="p"/>
                                        </m:rPr>
                                        <a:rPr lang="en-US" sz="2800" i="0">
                                          <a:latin typeface="Cambria Math" panose="02040503050406030204" pitchFamily="18" charset="0"/>
                                        </a:rPr>
                                        <m:t>Δ</m:t>
                                      </m:r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800" i="0">
                                              <a:latin typeface="Cambria Math" panose="02040503050406030204" pitchFamily="18" charset="0"/>
                                            </a:rPr>
                                            <m:t>F</m:t>
                                          </m:r>
                                        </m:e>
                                        <m:sub>
                                          <m:r>
                                            <a:rPr lang="en-US" sz="2800" i="0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US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i="0">
                              <a:latin typeface="Cambria Math" panose="02040503050406030204" pitchFamily="18" charset="0"/>
                            </a:rPr>
                            <m:t>+...+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m:rPr>
                                          <m:sty m:val="p"/>
                                        </m:rPr>
                                        <a:rPr lang="en-US" sz="2800" i="0">
                                          <a:latin typeface="Cambria Math" panose="02040503050406030204" pitchFamily="18" charset="0"/>
                                        </a:rPr>
                                        <m:t>Δ</m:t>
                                      </m:r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800" i="0">
                                              <a:latin typeface="Cambria Math" panose="02040503050406030204" pitchFamily="18" charset="0"/>
                                            </a:rPr>
                                            <m:t>F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800" i="0">
                                              <a:latin typeface="Cambria Math" panose="02040503050406030204" pitchFamily="18" charset="0"/>
                                            </a:rPr>
                                            <m:t>N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US" sz="28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8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7800" y="2834975"/>
                <a:ext cx="6378349" cy="136537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600200" y="4724400"/>
                <a:ext cx="2318840" cy="90043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i="0">
                          <a:latin typeface="Cambria Math" panose="02040503050406030204" pitchFamily="18" charset="0"/>
                        </a:rPr>
                        <m:t>CO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800" i="0"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800" i="0">
                              <a:latin typeface="Cambria Math" panose="02040503050406030204" pitchFamily="18" charset="0"/>
                            </a:rPr>
                            <m:t>F</m:t>
                          </m:r>
                        </m:sub>
                      </m:sSub>
                      <m:r>
                        <a:rPr lang="en-US" sz="28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800" i="0">
                                  <a:latin typeface="Cambria Math" panose="02040503050406030204" pitchFamily="18" charset="0"/>
                                </a:rPr>
                                <m:t>σ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800" i="0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800" i="0">
                                  <a:latin typeface="Cambria Math" panose="02040503050406030204" pitchFamily="18" charset="0"/>
                                </a:rPr>
                                <m:t>F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2800" i="0">
                                  <a:latin typeface="Cambria Math" panose="02040503050406030204" pitchFamily="18" charset="0"/>
                                </a:rPr>
                                <m:t>MLV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0200" y="4724400"/>
                <a:ext cx="2318840" cy="90043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022416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76200"/>
            <a:ext cx="8229600" cy="1250950"/>
          </a:xfrm>
        </p:spPr>
        <p:txBody>
          <a:bodyPr>
            <a:normAutofit fontScale="90000"/>
          </a:bodyPr>
          <a:lstStyle/>
          <a:p>
            <a:r>
              <a:rPr lang="en-US" dirty="0"/>
              <a:t>Case Study – San Francisco LASH Terminal (1970)</a:t>
            </a: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76" y="1828800"/>
            <a:ext cx="8703846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38200" y="5867400"/>
            <a:ext cx="7289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Failure occurred over a 250 </a:t>
            </a:r>
            <a:r>
              <a:rPr lang="en-US" dirty="0" err="1"/>
              <a:t>ft</a:t>
            </a:r>
            <a:r>
              <a:rPr lang="en-US" dirty="0"/>
              <a:t> long stretch of trench during excavation.</a:t>
            </a:r>
          </a:p>
        </p:txBody>
      </p:sp>
    </p:spTree>
    <p:extLst>
      <p:ext uri="{BB962C8B-B14F-4D97-AF65-F5344CB8AC3E}">
        <p14:creationId xmlns:p14="http://schemas.microsoft.com/office/powerpoint/2010/main" val="39282562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LASH Terminal, cont.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99" y="1676400"/>
            <a:ext cx="8046749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72200" y="5334000"/>
            <a:ext cx="198120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See spreadsheet for reliability calculations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1219200" y="4038600"/>
                <a:ext cx="4871783" cy="11835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0">
                              <a:latin typeface="Cambria Math" panose="02040503050406030204" pitchFamily="18" charset="0"/>
                            </a:rPr>
                            <m:t>σ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i="0">
                              <a:latin typeface="Cambria Math" panose="02040503050406030204" pitchFamily="18" charset="0"/>
                            </a:rPr>
                            <m:t>F</m:t>
                          </m:r>
                        </m:sub>
                      </m:sSub>
                      <m:r>
                        <a:rPr lang="en-US" sz="2400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0">
                                          <a:latin typeface="Cambria Math" panose="02040503050406030204" pitchFamily="18" charset="0"/>
                                        </a:rPr>
                                        <m:t>0.31</m:t>
                                      </m:r>
                                    </m:num>
                                    <m:den>
                                      <m:r>
                                        <a:rPr lang="en-US" sz="24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0">
                                          <a:latin typeface="Cambria Math" panose="02040503050406030204" pitchFamily="18" charset="0"/>
                                        </a:rPr>
                                        <m:t>0.20</m:t>
                                      </m:r>
                                    </m:num>
                                    <m:den>
                                      <m:r>
                                        <a:rPr lang="en-US" sz="2400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en-US" sz="2400" i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en-US" sz="2400" i="0">
                          <a:latin typeface="Cambria Math" panose="02040503050406030204" pitchFamily="18" charset="0"/>
                        </a:rPr>
                        <m:t>=0.184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19200" y="4038600"/>
                <a:ext cx="4871783" cy="118352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235253" y="5498314"/>
                <a:ext cx="3336747" cy="78489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i="0">
                          <a:latin typeface="Cambria Math" panose="02040503050406030204" pitchFamily="18" charset="0"/>
                        </a:rPr>
                        <m:t>CO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2400" i="0">
                              <a:latin typeface="Cambria Math" panose="02040503050406030204" pitchFamily="18" charset="0"/>
                            </a:rPr>
                            <m:t>V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i="0">
                              <a:latin typeface="Cambria Math" panose="02040503050406030204" pitchFamily="18" charset="0"/>
                            </a:rPr>
                            <m:t>F</m:t>
                          </m:r>
                        </m:sub>
                      </m:sSub>
                      <m:r>
                        <a:rPr lang="en-US" sz="24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0.184</m:t>
                          </m:r>
                        </m:num>
                        <m:den>
                          <m:r>
                            <a:rPr lang="en-US" sz="2400" i="0">
                              <a:latin typeface="Cambria Math" panose="02040503050406030204" pitchFamily="18" charset="0"/>
                            </a:rPr>
                            <m:t>1.17</m:t>
                          </m:r>
                        </m:den>
                      </m:f>
                      <m:r>
                        <a:rPr lang="en-US" sz="2400" i="0">
                          <a:latin typeface="Cambria Math" panose="02040503050406030204" pitchFamily="18" charset="0"/>
                        </a:rPr>
                        <m:t>=15.8%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5253" y="5498314"/>
                <a:ext cx="3336747" cy="78489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90600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Designs</a:t>
            </a: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57400"/>
            <a:ext cx="7960735" cy="20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5768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value of FS is acceptable?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287490"/>
              </p:ext>
            </p:extLst>
          </p:nvPr>
        </p:nvGraphicFramePr>
        <p:xfrm>
          <a:off x="560832" y="1752600"/>
          <a:ext cx="7848600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Uncertainty of Analysis</a:t>
                      </a:r>
                      <a:r>
                        <a:rPr lang="en-US" baseline="0" dirty="0"/>
                        <a:t> Conditions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Cost and consequence of failure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Small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Cost of repair comparable</a:t>
                      </a:r>
                      <a:r>
                        <a:rPr lang="en-US" baseline="0" dirty="0"/>
                        <a:t> to cost of building more conservative slope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Cost of repair much greater than cost of building</a:t>
                      </a:r>
                      <a:r>
                        <a:rPr lang="en-US" baseline="0" dirty="0"/>
                        <a:t> more conservative slope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2.0+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5932203"/>
              </p:ext>
            </p:extLst>
          </p:nvPr>
        </p:nvGraphicFramePr>
        <p:xfrm>
          <a:off x="560832" y="4114800"/>
          <a:ext cx="7848601" cy="21945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65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16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422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Required</a:t>
                      </a:r>
                      <a:r>
                        <a:rPr lang="en-US" baseline="0" dirty="0"/>
                        <a:t> Factors of Safety</a:t>
                      </a:r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Types of slopes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End of Construction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Long-Term Steady</a:t>
                      </a:r>
                      <a:r>
                        <a:rPr lang="en-US" baseline="0" dirty="0"/>
                        <a:t> Seepage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Rapid</a:t>
                      </a:r>
                      <a:r>
                        <a:rPr lang="en-US" baseline="0" dirty="0"/>
                        <a:t> Drawdown</a:t>
                      </a:r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Slopes of dams,</a:t>
                      </a:r>
                      <a:r>
                        <a:rPr lang="en-US" baseline="0" dirty="0"/>
                        <a:t> levees, dikes, and other embankment and excavation types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1.0-1.2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33400" y="6324600"/>
            <a:ext cx="37103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US Army Corps of Engineers Slope Stability Manual</a:t>
            </a:r>
          </a:p>
        </p:txBody>
      </p:sp>
    </p:spTree>
    <p:extLst>
      <p:ext uri="{BB962C8B-B14F-4D97-AF65-F5344CB8AC3E}">
        <p14:creationId xmlns:p14="http://schemas.microsoft.com/office/powerpoint/2010/main" val="2898940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Reliability and Probability of Failure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54825" y="4184071"/>
            <a:ext cx="4519186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 = 1 - P</a:t>
            </a:r>
            <a:r>
              <a:rPr lang="en-US" sz="2800" baseline="-25000" dirty="0"/>
              <a:t>f</a:t>
            </a:r>
          </a:p>
          <a:p>
            <a:endParaRPr lang="en-US" sz="2800" dirty="0"/>
          </a:p>
          <a:p>
            <a:r>
              <a:rPr lang="en-US" sz="2800" dirty="0"/>
              <a:t>Where:</a:t>
            </a:r>
          </a:p>
          <a:p>
            <a:pPr lvl="1"/>
            <a:r>
              <a:rPr lang="en-US" sz="2800" dirty="0"/>
              <a:t>R = Reliability</a:t>
            </a:r>
          </a:p>
          <a:p>
            <a:pPr lvl="1"/>
            <a:r>
              <a:rPr lang="en-US" sz="2800" dirty="0"/>
              <a:t>P</a:t>
            </a:r>
            <a:r>
              <a:rPr lang="en-US" sz="2800" baseline="-25000" dirty="0"/>
              <a:t>f</a:t>
            </a:r>
            <a:r>
              <a:rPr lang="en-US" sz="2800" dirty="0"/>
              <a:t> = Probability of failure</a:t>
            </a:r>
          </a:p>
        </p:txBody>
      </p:sp>
      <p:sp>
        <p:nvSpPr>
          <p:cNvPr id="5" name="TextBox 4"/>
          <p:cNvSpPr txBox="1"/>
          <p:nvPr/>
        </p:nvSpPr>
        <p:spPr bwMode="auto">
          <a:xfrm>
            <a:off x="838200" y="1673790"/>
            <a:ext cx="7315200" cy="224676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Alternative measure of analyzing stability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Reliability = the probability that the slope will perform as designed and not fail over the life of the project</a:t>
            </a:r>
          </a:p>
        </p:txBody>
      </p:sp>
    </p:spTree>
    <p:extLst>
      <p:ext uri="{BB962C8B-B14F-4D97-AF65-F5344CB8AC3E}">
        <p14:creationId xmlns:p14="http://schemas.microsoft.com/office/powerpoint/2010/main" val="2055843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Reliability and Uncertainty</a:t>
            </a:r>
          </a:p>
        </p:txBody>
      </p:sp>
      <p:sp>
        <p:nvSpPr>
          <p:cNvPr id="4" name="TextBox 3"/>
          <p:cNvSpPr txBox="1"/>
          <p:nvPr/>
        </p:nvSpPr>
        <p:spPr bwMode="auto">
          <a:xfrm>
            <a:off x="457200" y="1752600"/>
            <a:ext cx="8229600" cy="440120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In order to determine reliability, we need to understand the uncertainty in each of the input parameters.</a:t>
            </a:r>
          </a:p>
          <a:p>
            <a:endParaRPr lang="en-US" sz="2800" dirty="0"/>
          </a:p>
          <a:p>
            <a:r>
              <a:rPr lang="en-US" sz="2800" dirty="0"/>
              <a:t>Primary uncertainty relates to shear strength (c, </a:t>
            </a:r>
            <a:r>
              <a:rPr lang="en-US" sz="2800" dirty="0">
                <a:latin typeface="Symbol" pitchFamily="18" charset="2"/>
              </a:rPr>
              <a:t>f</a:t>
            </a:r>
            <a:r>
              <a:rPr lang="en-US" sz="2800" dirty="0"/>
              <a:t>), but there may be a range of uncertainty in other parameters also (</a:t>
            </a:r>
            <a:r>
              <a:rPr lang="en-US" sz="2800" dirty="0">
                <a:latin typeface="Symbol" pitchFamily="18" charset="2"/>
              </a:rPr>
              <a:t>g</a:t>
            </a:r>
            <a:r>
              <a:rPr lang="en-US" sz="2800" dirty="0"/>
              <a:t>, u, etc.)</a:t>
            </a:r>
          </a:p>
          <a:p>
            <a:endParaRPr lang="en-US" sz="2800" dirty="0"/>
          </a:p>
          <a:p>
            <a:r>
              <a:rPr lang="en-US" sz="2800" dirty="0"/>
              <a:t>Uncertainty is typically represented by standard deviation (</a:t>
            </a:r>
            <a:r>
              <a:rPr lang="en-US" sz="2800" dirty="0">
                <a:latin typeface="Symbol" pitchFamily="18" charset="2"/>
              </a:rPr>
              <a:t>s</a:t>
            </a:r>
            <a:r>
              <a:rPr lang="en-US" sz="2800" dirty="0"/>
              <a:t>) or coefficient of variation (COV)</a:t>
            </a:r>
          </a:p>
        </p:txBody>
      </p:sp>
    </p:spTree>
    <p:extLst>
      <p:ext uri="{BB962C8B-B14F-4D97-AF65-F5344CB8AC3E}">
        <p14:creationId xmlns:p14="http://schemas.microsoft.com/office/powerpoint/2010/main" val="3672248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Deviation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66800" y="4191000"/>
            <a:ext cx="499848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Where:</a:t>
            </a:r>
          </a:p>
          <a:p>
            <a:r>
              <a:rPr lang="en-US" sz="2400" dirty="0"/>
              <a:t>	n = number of samples</a:t>
            </a:r>
          </a:p>
          <a:p>
            <a:r>
              <a:rPr lang="en-US" sz="2400" dirty="0"/>
              <a:t>	x</a:t>
            </a:r>
            <a:r>
              <a:rPr lang="en-US" sz="2400" baseline="-25000" dirty="0"/>
              <a:t>i</a:t>
            </a:r>
            <a:r>
              <a:rPr lang="en-US" sz="2400" dirty="0"/>
              <a:t> = individual sample values</a:t>
            </a:r>
          </a:p>
          <a:p>
            <a:r>
              <a:rPr lang="en-US" sz="2400" dirty="0"/>
              <a:t>	</a:t>
            </a:r>
            <a:r>
              <a:rPr lang="en-US" sz="2400" dirty="0" err="1"/>
              <a:t>x</a:t>
            </a:r>
            <a:r>
              <a:rPr lang="en-US" sz="2400" baseline="-25000" dirty="0" err="1"/>
              <a:t>ave</a:t>
            </a:r>
            <a:r>
              <a:rPr lang="en-US" sz="2400" dirty="0"/>
              <a:t> = average sample value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990600" y="1905000"/>
                <a:ext cx="4400885" cy="17686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 i="0">
                          <a:latin typeface="Cambria Math" panose="02040503050406030204" pitchFamily="18" charset="0"/>
                        </a:rPr>
                        <m:t>σ</m:t>
                      </m:r>
                      <m:r>
                        <a:rPr lang="en-US" sz="2800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800" i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 sz="2800" i="0"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  <m:r>
                                <a:rPr lang="en-US" sz="2800" i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grow m:val="on"/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sty m:val="p"/>
                                </m:rPr>
                                <a:rPr lang="en-US" sz="2800" i="0">
                                  <a:latin typeface="Cambria Math" panose="02040503050406030204" pitchFamily="18" charset="0"/>
                                </a:rPr>
                                <m:t>i</m:t>
                              </m:r>
                              <m:r>
                                <a:rPr lang="en-US" sz="2800" i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sz="2800" i="0">
                                  <a:latin typeface="Cambria Math" panose="02040503050406030204" pitchFamily="18" charset="0"/>
                                </a:rPr>
                                <m:t>n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800" i="0">
                                              <a:latin typeface="Cambria Math" panose="02040503050406030204" pitchFamily="18" charset="0"/>
                                            </a:rPr>
                                            <m:t>x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800" i="0">
                                              <a:latin typeface="Cambria Math" panose="02040503050406030204" pitchFamily="18" charset="0"/>
                                            </a:rPr>
                                            <m:t>i</m:t>
                                          </m:r>
                                        </m:sub>
                                      </m:sSub>
                                      <m:r>
                                        <a:rPr lang="en-US" sz="2800" i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sz="28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800" i="0">
                                              <a:latin typeface="Cambria Math" panose="02040503050406030204" pitchFamily="18" charset="0"/>
                                            </a:rPr>
                                            <m:t>x</m:t>
                                          </m:r>
                                        </m:e>
                                        <m:sub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 sz="2800" i="0">
                                              <a:latin typeface="Cambria Math" panose="02040503050406030204" pitchFamily="18" charset="0"/>
                                            </a:rPr>
                                            <m:t>ave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sz="28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0600" y="1905000"/>
                <a:ext cx="4400885" cy="176862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57466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Coefficient of Variation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10640" y="4311134"/>
            <a:ext cx="5859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Typically expressed as a percentage (Ex. 0.23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23%)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72200" y="5334000"/>
            <a:ext cx="1981200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See spreadsheet for sample calculations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/>
              <p:cNvSpPr/>
              <p:nvPr/>
            </p:nvSpPr>
            <p:spPr>
              <a:xfrm>
                <a:off x="1310640" y="2527011"/>
                <a:ext cx="2659190" cy="11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3600" i="0">
                          <a:latin typeface="Cambria Math" panose="02040503050406030204" pitchFamily="18" charset="0"/>
                        </a:rPr>
                        <m:t>COV</m:t>
                      </m:r>
                      <m:r>
                        <a:rPr lang="en-US" sz="3600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US" sz="3600" i="0">
                              <a:latin typeface="Cambria Math" panose="02040503050406030204" pitchFamily="18" charset="0"/>
                            </a:rPr>
                            <m:t>σ</m:t>
                          </m:r>
                        </m:num>
                        <m:den>
                          <m:sSub>
                            <m:sSubPr>
                              <m:ctrlPr>
                                <a:rPr lang="en-US" sz="3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3600" i="0">
                                  <a:latin typeface="Cambria Math" panose="02040503050406030204" pitchFamily="18" charset="0"/>
                                </a:rPr>
                                <m:t>x</m:t>
                              </m:r>
                            </m:e>
                            <m:sub>
                              <m:r>
                                <m:rPr>
                                  <m:sty m:val="p"/>
                                </m:rPr>
                                <a:rPr lang="en-US" sz="3600" i="0">
                                  <a:latin typeface="Cambria Math" panose="02040503050406030204" pitchFamily="18" charset="0"/>
                                </a:rPr>
                                <m:t>ave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3" name="Rectangle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10640" y="2527011"/>
                <a:ext cx="2659190" cy="113088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0853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 Histogram</a:t>
            </a:r>
          </a:p>
        </p:txBody>
      </p:sp>
      <p:graphicFrame>
        <p:nvGraphicFramePr>
          <p:cNvPr id="22" name="Chart 2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6477116"/>
              </p:ext>
            </p:extLst>
          </p:nvPr>
        </p:nvGraphicFramePr>
        <p:xfrm>
          <a:off x="1371600" y="1828800"/>
          <a:ext cx="6477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2590800" y="6031984"/>
            <a:ext cx="3390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Mean = 400, </a:t>
            </a:r>
            <a:r>
              <a:rPr lang="en-US" dirty="0">
                <a:latin typeface="Symbol" pitchFamily="18" charset="2"/>
              </a:rPr>
              <a:t>s</a:t>
            </a:r>
            <a:r>
              <a:rPr lang="en-US" dirty="0"/>
              <a:t> = 100, N = 200</a:t>
            </a:r>
          </a:p>
        </p:txBody>
      </p:sp>
    </p:spTree>
    <p:extLst>
      <p:ext uri="{BB962C8B-B14F-4D97-AF65-F5344CB8AC3E}">
        <p14:creationId xmlns:p14="http://schemas.microsoft.com/office/powerpoint/2010/main" val="3800563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Frequency Histogram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6581" y="3340176"/>
            <a:ext cx="5065547" cy="3249134"/>
            <a:chOff x="463550" y="1671935"/>
            <a:chExt cx="4794250" cy="2888398"/>
          </a:xfrm>
        </p:grpSpPr>
        <p:grpSp>
          <p:nvGrpSpPr>
            <p:cNvPr id="14" name="Group 13"/>
            <p:cNvGrpSpPr/>
            <p:nvPr/>
          </p:nvGrpSpPr>
          <p:grpSpPr>
            <a:xfrm>
              <a:off x="463550" y="2409825"/>
              <a:ext cx="4794250" cy="2150508"/>
              <a:chOff x="463550" y="2181225"/>
              <a:chExt cx="3238500" cy="1391505"/>
            </a:xfrm>
          </p:grpSpPr>
          <p:grpSp>
            <p:nvGrpSpPr>
              <p:cNvPr id="3" name="Group 17"/>
              <p:cNvGrpSpPr>
                <a:grpSpLocks/>
              </p:cNvGrpSpPr>
              <p:nvPr/>
            </p:nvGrpSpPr>
            <p:grpSpPr bwMode="auto">
              <a:xfrm>
                <a:off x="1073150" y="2181225"/>
                <a:ext cx="69850" cy="1123950"/>
                <a:chOff x="2060" y="2300"/>
                <a:chExt cx="60" cy="1184"/>
              </a:xfrm>
            </p:grpSpPr>
            <p:sp>
              <p:nvSpPr>
                <p:cNvPr id="4" name="Line 18"/>
                <p:cNvSpPr>
                  <a:spLocks noChangeShapeType="1"/>
                </p:cNvSpPr>
                <p:nvPr/>
              </p:nvSpPr>
              <p:spPr bwMode="auto">
                <a:xfrm>
                  <a:off x="2090" y="2359"/>
                  <a:ext cx="1" cy="1125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" name="Freeform 19"/>
                <p:cNvSpPr>
                  <a:spLocks/>
                </p:cNvSpPr>
                <p:nvPr/>
              </p:nvSpPr>
              <p:spPr bwMode="auto">
                <a:xfrm>
                  <a:off x="2060" y="2300"/>
                  <a:ext cx="60" cy="61"/>
                </a:xfrm>
                <a:custGeom>
                  <a:avLst/>
                  <a:gdLst/>
                  <a:ahLst/>
                  <a:cxnLst>
                    <a:cxn ang="0">
                      <a:pos x="120" y="123"/>
                    </a:cxn>
                    <a:cxn ang="0">
                      <a:pos x="59" y="0"/>
                    </a:cxn>
                    <a:cxn ang="0">
                      <a:pos x="0" y="123"/>
                    </a:cxn>
                    <a:cxn ang="0">
                      <a:pos x="120" y="123"/>
                    </a:cxn>
                  </a:cxnLst>
                  <a:rect l="0" t="0" r="r" b="b"/>
                  <a:pathLst>
                    <a:path w="120" h="123">
                      <a:moveTo>
                        <a:pt x="120" y="123"/>
                      </a:moveTo>
                      <a:lnTo>
                        <a:pt x="59" y="0"/>
                      </a:lnTo>
                      <a:lnTo>
                        <a:pt x="0" y="123"/>
                      </a:lnTo>
                      <a:lnTo>
                        <a:pt x="120" y="123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9050" cmpd="sng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6" name="Group 20"/>
              <p:cNvGrpSpPr>
                <a:grpSpLocks/>
              </p:cNvGrpSpPr>
              <p:nvPr/>
            </p:nvGrpSpPr>
            <p:grpSpPr bwMode="auto">
              <a:xfrm>
                <a:off x="1108075" y="3276600"/>
                <a:ext cx="2593975" cy="57150"/>
                <a:chOff x="2090" y="3454"/>
                <a:chExt cx="2224" cy="60"/>
              </a:xfrm>
            </p:grpSpPr>
            <p:sp>
              <p:nvSpPr>
                <p:cNvPr id="7" name="Line 21"/>
                <p:cNvSpPr>
                  <a:spLocks noChangeShapeType="1"/>
                </p:cNvSpPr>
                <p:nvPr/>
              </p:nvSpPr>
              <p:spPr bwMode="auto">
                <a:xfrm>
                  <a:off x="2090" y="3484"/>
                  <a:ext cx="2166" cy="1"/>
                </a:xfrm>
                <a:prstGeom prst="line">
                  <a:avLst/>
                </a:prstGeom>
                <a:noFill/>
                <a:ln w="1905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" name="Freeform 22"/>
                <p:cNvSpPr>
                  <a:spLocks/>
                </p:cNvSpPr>
                <p:nvPr/>
              </p:nvSpPr>
              <p:spPr bwMode="auto">
                <a:xfrm>
                  <a:off x="4254" y="3454"/>
                  <a:ext cx="60" cy="60"/>
                </a:xfrm>
                <a:custGeom>
                  <a:avLst/>
                  <a:gdLst/>
                  <a:ahLst/>
                  <a:cxnLst>
                    <a:cxn ang="0">
                      <a:pos x="0" y="120"/>
                    </a:cxn>
                    <a:cxn ang="0">
                      <a:pos x="120" y="61"/>
                    </a:cxn>
                    <a:cxn ang="0">
                      <a:pos x="0" y="0"/>
                    </a:cxn>
                    <a:cxn ang="0">
                      <a:pos x="0" y="120"/>
                    </a:cxn>
                  </a:cxnLst>
                  <a:rect l="0" t="0" r="r" b="b"/>
                  <a:pathLst>
                    <a:path w="120" h="120">
                      <a:moveTo>
                        <a:pt x="0" y="120"/>
                      </a:moveTo>
                      <a:lnTo>
                        <a:pt x="120" y="61"/>
                      </a:lnTo>
                      <a:lnTo>
                        <a:pt x="0" y="0"/>
                      </a:lnTo>
                      <a:lnTo>
                        <a:pt x="0" y="120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9050" cmpd="sng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9" name="Freeform 23"/>
              <p:cNvSpPr>
                <a:spLocks/>
              </p:cNvSpPr>
              <p:nvPr/>
            </p:nvSpPr>
            <p:spPr bwMode="auto">
              <a:xfrm>
                <a:off x="1108075" y="2403475"/>
                <a:ext cx="2432050" cy="901700"/>
              </a:xfrm>
              <a:custGeom>
                <a:avLst/>
                <a:gdLst/>
                <a:ahLst/>
                <a:cxnLst>
                  <a:cxn ang="0">
                    <a:pos x="13" y="1895"/>
                  </a:cxn>
                  <a:cxn ang="0">
                    <a:pos x="65" y="1873"/>
                  </a:cxn>
                  <a:cxn ang="0">
                    <a:pos x="154" y="1840"/>
                  </a:cxn>
                  <a:cxn ang="0">
                    <a:pos x="259" y="1797"/>
                  </a:cxn>
                  <a:cxn ang="0">
                    <a:pos x="376" y="1753"/>
                  </a:cxn>
                  <a:cxn ang="0">
                    <a:pos x="558" y="1675"/>
                  </a:cxn>
                  <a:cxn ang="0">
                    <a:pos x="673" y="1619"/>
                  </a:cxn>
                  <a:cxn ang="0">
                    <a:pos x="776" y="1559"/>
                  </a:cxn>
                  <a:cxn ang="0">
                    <a:pos x="906" y="1469"/>
                  </a:cxn>
                  <a:cxn ang="0">
                    <a:pos x="1058" y="1333"/>
                  </a:cxn>
                  <a:cxn ang="0">
                    <a:pos x="1194" y="1184"/>
                  </a:cxn>
                  <a:cxn ang="0">
                    <a:pos x="1320" y="1023"/>
                  </a:cxn>
                  <a:cxn ang="0">
                    <a:pos x="1407" y="891"/>
                  </a:cxn>
                  <a:cxn ang="0">
                    <a:pos x="1462" y="789"/>
                  </a:cxn>
                  <a:cxn ang="0">
                    <a:pos x="1538" y="620"/>
                  </a:cxn>
                  <a:cxn ang="0">
                    <a:pos x="1607" y="447"/>
                  </a:cxn>
                  <a:cxn ang="0">
                    <a:pos x="1651" y="338"/>
                  </a:cxn>
                  <a:cxn ang="0">
                    <a:pos x="1696" y="243"/>
                  </a:cxn>
                  <a:cxn ang="0">
                    <a:pos x="1738" y="167"/>
                  </a:cxn>
                  <a:cxn ang="0">
                    <a:pos x="1783" y="111"/>
                  </a:cxn>
                  <a:cxn ang="0">
                    <a:pos x="1822" y="67"/>
                  </a:cxn>
                  <a:cxn ang="0">
                    <a:pos x="1859" y="33"/>
                  </a:cxn>
                  <a:cxn ang="0">
                    <a:pos x="1894" y="9"/>
                  </a:cxn>
                  <a:cxn ang="0">
                    <a:pos x="1929" y="0"/>
                  </a:cxn>
                  <a:cxn ang="0">
                    <a:pos x="1968" y="4"/>
                  </a:cxn>
                  <a:cxn ang="0">
                    <a:pos x="2011" y="26"/>
                  </a:cxn>
                  <a:cxn ang="0">
                    <a:pos x="2059" y="65"/>
                  </a:cxn>
                  <a:cxn ang="0">
                    <a:pos x="2100" y="106"/>
                  </a:cxn>
                  <a:cxn ang="0">
                    <a:pos x="2128" y="145"/>
                  </a:cxn>
                  <a:cxn ang="0">
                    <a:pos x="2159" y="191"/>
                  </a:cxn>
                  <a:cxn ang="0">
                    <a:pos x="2207" y="273"/>
                  </a:cxn>
                  <a:cxn ang="0">
                    <a:pos x="2276" y="399"/>
                  </a:cxn>
                  <a:cxn ang="0">
                    <a:pos x="2348" y="540"/>
                  </a:cxn>
                  <a:cxn ang="0">
                    <a:pos x="2460" y="757"/>
                  </a:cxn>
                  <a:cxn ang="0">
                    <a:pos x="2534" y="893"/>
                  </a:cxn>
                  <a:cxn ang="0">
                    <a:pos x="2606" y="1014"/>
                  </a:cxn>
                  <a:cxn ang="0">
                    <a:pos x="2675" y="1112"/>
                  </a:cxn>
                  <a:cxn ang="0">
                    <a:pos x="2739" y="1199"/>
                  </a:cxn>
                  <a:cxn ang="0">
                    <a:pos x="2832" y="1316"/>
                  </a:cxn>
                  <a:cxn ang="0">
                    <a:pos x="2958" y="1452"/>
                  </a:cxn>
                  <a:cxn ang="0">
                    <a:pos x="3029" y="1513"/>
                  </a:cxn>
                  <a:cxn ang="0">
                    <a:pos x="3108" y="1569"/>
                  </a:cxn>
                  <a:cxn ang="0">
                    <a:pos x="3197" y="1623"/>
                  </a:cxn>
                  <a:cxn ang="0">
                    <a:pos x="3297" y="1671"/>
                  </a:cxn>
                  <a:cxn ang="0">
                    <a:pos x="3407" y="1715"/>
                  </a:cxn>
                  <a:cxn ang="0">
                    <a:pos x="3646" y="1788"/>
                  </a:cxn>
                  <a:cxn ang="0">
                    <a:pos x="3903" y="1847"/>
                  </a:cxn>
                  <a:cxn ang="0">
                    <a:pos x="4170" y="1901"/>
                  </a:cxn>
                </a:cxnLst>
                <a:rect l="0" t="0" r="r" b="b"/>
                <a:pathLst>
                  <a:path w="4170" h="1901">
                    <a:moveTo>
                      <a:pt x="0" y="1901"/>
                    </a:moveTo>
                    <a:lnTo>
                      <a:pt x="13" y="1895"/>
                    </a:lnTo>
                    <a:lnTo>
                      <a:pt x="29" y="1888"/>
                    </a:lnTo>
                    <a:lnTo>
                      <a:pt x="65" y="1873"/>
                    </a:lnTo>
                    <a:lnTo>
                      <a:pt x="107" y="1857"/>
                    </a:lnTo>
                    <a:lnTo>
                      <a:pt x="154" y="1840"/>
                    </a:lnTo>
                    <a:lnTo>
                      <a:pt x="206" y="1819"/>
                    </a:lnTo>
                    <a:lnTo>
                      <a:pt x="259" y="1797"/>
                    </a:lnTo>
                    <a:lnTo>
                      <a:pt x="317" y="1775"/>
                    </a:lnTo>
                    <a:lnTo>
                      <a:pt x="376" y="1753"/>
                    </a:lnTo>
                    <a:lnTo>
                      <a:pt x="498" y="1701"/>
                    </a:lnTo>
                    <a:lnTo>
                      <a:pt x="558" y="1675"/>
                    </a:lnTo>
                    <a:lnTo>
                      <a:pt x="617" y="1647"/>
                    </a:lnTo>
                    <a:lnTo>
                      <a:pt x="673" y="1619"/>
                    </a:lnTo>
                    <a:lnTo>
                      <a:pt x="726" y="1589"/>
                    </a:lnTo>
                    <a:lnTo>
                      <a:pt x="776" y="1559"/>
                    </a:lnTo>
                    <a:lnTo>
                      <a:pt x="823" y="1530"/>
                    </a:lnTo>
                    <a:lnTo>
                      <a:pt x="906" y="1469"/>
                    </a:lnTo>
                    <a:lnTo>
                      <a:pt x="984" y="1402"/>
                    </a:lnTo>
                    <a:lnTo>
                      <a:pt x="1058" y="1333"/>
                    </a:lnTo>
                    <a:lnTo>
                      <a:pt x="1129" y="1261"/>
                    </a:lnTo>
                    <a:lnTo>
                      <a:pt x="1194" y="1184"/>
                    </a:lnTo>
                    <a:lnTo>
                      <a:pt x="1258" y="1106"/>
                    </a:lnTo>
                    <a:lnTo>
                      <a:pt x="1320" y="1023"/>
                    </a:lnTo>
                    <a:lnTo>
                      <a:pt x="1379" y="938"/>
                    </a:lnTo>
                    <a:lnTo>
                      <a:pt x="1407" y="891"/>
                    </a:lnTo>
                    <a:lnTo>
                      <a:pt x="1434" y="843"/>
                    </a:lnTo>
                    <a:lnTo>
                      <a:pt x="1462" y="789"/>
                    </a:lnTo>
                    <a:lnTo>
                      <a:pt x="1488" y="735"/>
                    </a:lnTo>
                    <a:lnTo>
                      <a:pt x="1538" y="620"/>
                    </a:lnTo>
                    <a:lnTo>
                      <a:pt x="1585" y="503"/>
                    </a:lnTo>
                    <a:lnTo>
                      <a:pt x="1607" y="447"/>
                    </a:lnTo>
                    <a:lnTo>
                      <a:pt x="1629" y="392"/>
                    </a:lnTo>
                    <a:lnTo>
                      <a:pt x="1651" y="338"/>
                    </a:lnTo>
                    <a:lnTo>
                      <a:pt x="1674" y="290"/>
                    </a:lnTo>
                    <a:lnTo>
                      <a:pt x="1696" y="243"/>
                    </a:lnTo>
                    <a:lnTo>
                      <a:pt x="1718" y="202"/>
                    </a:lnTo>
                    <a:lnTo>
                      <a:pt x="1738" y="167"/>
                    </a:lnTo>
                    <a:lnTo>
                      <a:pt x="1761" y="137"/>
                    </a:lnTo>
                    <a:lnTo>
                      <a:pt x="1783" y="111"/>
                    </a:lnTo>
                    <a:lnTo>
                      <a:pt x="1801" y="89"/>
                    </a:lnTo>
                    <a:lnTo>
                      <a:pt x="1822" y="67"/>
                    </a:lnTo>
                    <a:lnTo>
                      <a:pt x="1840" y="48"/>
                    </a:lnTo>
                    <a:lnTo>
                      <a:pt x="1859" y="33"/>
                    </a:lnTo>
                    <a:lnTo>
                      <a:pt x="1876" y="20"/>
                    </a:lnTo>
                    <a:lnTo>
                      <a:pt x="1894" y="9"/>
                    </a:lnTo>
                    <a:lnTo>
                      <a:pt x="1913" y="4"/>
                    </a:lnTo>
                    <a:lnTo>
                      <a:pt x="1929" y="0"/>
                    </a:lnTo>
                    <a:lnTo>
                      <a:pt x="1950" y="0"/>
                    </a:lnTo>
                    <a:lnTo>
                      <a:pt x="1968" y="4"/>
                    </a:lnTo>
                    <a:lnTo>
                      <a:pt x="1989" y="13"/>
                    </a:lnTo>
                    <a:lnTo>
                      <a:pt x="2011" y="26"/>
                    </a:lnTo>
                    <a:lnTo>
                      <a:pt x="2033" y="43"/>
                    </a:lnTo>
                    <a:lnTo>
                      <a:pt x="2059" y="65"/>
                    </a:lnTo>
                    <a:lnTo>
                      <a:pt x="2085" y="91"/>
                    </a:lnTo>
                    <a:lnTo>
                      <a:pt x="2100" y="106"/>
                    </a:lnTo>
                    <a:lnTo>
                      <a:pt x="2113" y="124"/>
                    </a:lnTo>
                    <a:lnTo>
                      <a:pt x="2128" y="145"/>
                    </a:lnTo>
                    <a:lnTo>
                      <a:pt x="2144" y="167"/>
                    </a:lnTo>
                    <a:lnTo>
                      <a:pt x="2159" y="191"/>
                    </a:lnTo>
                    <a:lnTo>
                      <a:pt x="2174" y="215"/>
                    </a:lnTo>
                    <a:lnTo>
                      <a:pt x="2207" y="273"/>
                    </a:lnTo>
                    <a:lnTo>
                      <a:pt x="2241" y="334"/>
                    </a:lnTo>
                    <a:lnTo>
                      <a:pt x="2276" y="399"/>
                    </a:lnTo>
                    <a:lnTo>
                      <a:pt x="2313" y="468"/>
                    </a:lnTo>
                    <a:lnTo>
                      <a:pt x="2348" y="540"/>
                    </a:lnTo>
                    <a:lnTo>
                      <a:pt x="2422" y="685"/>
                    </a:lnTo>
                    <a:lnTo>
                      <a:pt x="2460" y="757"/>
                    </a:lnTo>
                    <a:lnTo>
                      <a:pt x="2497" y="826"/>
                    </a:lnTo>
                    <a:lnTo>
                      <a:pt x="2534" y="893"/>
                    </a:lnTo>
                    <a:lnTo>
                      <a:pt x="2571" y="956"/>
                    </a:lnTo>
                    <a:lnTo>
                      <a:pt x="2606" y="1014"/>
                    </a:lnTo>
                    <a:lnTo>
                      <a:pt x="2641" y="1066"/>
                    </a:lnTo>
                    <a:lnTo>
                      <a:pt x="2675" y="1112"/>
                    </a:lnTo>
                    <a:lnTo>
                      <a:pt x="2708" y="1157"/>
                    </a:lnTo>
                    <a:lnTo>
                      <a:pt x="2739" y="1199"/>
                    </a:lnTo>
                    <a:lnTo>
                      <a:pt x="2771" y="1240"/>
                    </a:lnTo>
                    <a:lnTo>
                      <a:pt x="2832" y="1316"/>
                    </a:lnTo>
                    <a:lnTo>
                      <a:pt x="2893" y="1387"/>
                    </a:lnTo>
                    <a:lnTo>
                      <a:pt x="2958" y="1452"/>
                    </a:lnTo>
                    <a:lnTo>
                      <a:pt x="2993" y="1483"/>
                    </a:lnTo>
                    <a:lnTo>
                      <a:pt x="3029" y="1513"/>
                    </a:lnTo>
                    <a:lnTo>
                      <a:pt x="3067" y="1541"/>
                    </a:lnTo>
                    <a:lnTo>
                      <a:pt x="3108" y="1569"/>
                    </a:lnTo>
                    <a:lnTo>
                      <a:pt x="3151" y="1597"/>
                    </a:lnTo>
                    <a:lnTo>
                      <a:pt x="3197" y="1623"/>
                    </a:lnTo>
                    <a:lnTo>
                      <a:pt x="3247" y="1649"/>
                    </a:lnTo>
                    <a:lnTo>
                      <a:pt x="3297" y="1671"/>
                    </a:lnTo>
                    <a:lnTo>
                      <a:pt x="3351" y="1693"/>
                    </a:lnTo>
                    <a:lnTo>
                      <a:pt x="3407" y="1715"/>
                    </a:lnTo>
                    <a:lnTo>
                      <a:pt x="3523" y="1753"/>
                    </a:lnTo>
                    <a:lnTo>
                      <a:pt x="3646" y="1788"/>
                    </a:lnTo>
                    <a:lnTo>
                      <a:pt x="3772" y="1819"/>
                    </a:lnTo>
                    <a:lnTo>
                      <a:pt x="3903" y="1847"/>
                    </a:lnTo>
                    <a:lnTo>
                      <a:pt x="4035" y="1875"/>
                    </a:lnTo>
                    <a:lnTo>
                      <a:pt x="4170" y="1901"/>
                    </a:lnTo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 w="19050" cmpd="sng">
                <a:solidFill>
                  <a:schemeClr val="tx1"/>
                </a:solidFill>
                <a:prstDash val="solid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" name="Line 24"/>
              <p:cNvSpPr>
                <a:spLocks noChangeShapeType="1"/>
              </p:cNvSpPr>
              <p:nvPr/>
            </p:nvSpPr>
            <p:spPr bwMode="auto">
              <a:xfrm>
                <a:off x="1944688" y="2244725"/>
                <a:ext cx="0" cy="10287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"/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1" name="Line 25"/>
              <p:cNvSpPr>
                <a:spLocks noChangeShapeType="1"/>
              </p:cNvSpPr>
              <p:nvPr/>
            </p:nvSpPr>
            <p:spPr bwMode="auto">
              <a:xfrm>
                <a:off x="2243138" y="2244725"/>
                <a:ext cx="0" cy="10287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"/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2" name="Line 26"/>
              <p:cNvSpPr>
                <a:spLocks noChangeShapeType="1"/>
              </p:cNvSpPr>
              <p:nvPr/>
            </p:nvSpPr>
            <p:spPr bwMode="auto">
              <a:xfrm>
                <a:off x="2547938" y="2244725"/>
                <a:ext cx="0" cy="102870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prstDash val="lgDash"/>
                <a:miter lim="800000"/>
                <a:headEnd/>
                <a:tailEnd/>
              </a:ln>
              <a:effectLst/>
            </p:spPr>
            <p:txBody>
              <a:bodyPr wrap="none"/>
              <a:lstStyle/>
              <a:p>
                <a:endParaRPr lang="en-US"/>
              </a:p>
            </p:txBody>
          </p:sp>
          <p:sp>
            <p:nvSpPr>
              <p:cNvPr id="13" name="Text Box 27"/>
              <p:cNvSpPr txBox="1">
                <a:spLocks noChangeArrowheads="1"/>
              </p:cNvSpPr>
              <p:nvPr/>
            </p:nvSpPr>
            <p:spPr bwMode="auto">
              <a:xfrm>
                <a:off x="463550" y="2562225"/>
                <a:ext cx="609600" cy="23898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dirty="0">
                    <a:latin typeface="Arial" charset="0"/>
                  </a:rPr>
                  <a:t>Freq.</a:t>
                </a:r>
                <a:endParaRPr lang="en-US" baseline="-25000" dirty="0">
                  <a:latin typeface="Arial" charset="0"/>
                </a:endParaRPr>
              </a:p>
            </p:txBody>
          </p:sp>
          <p:sp>
            <p:nvSpPr>
              <p:cNvPr id="21" name="Text Box 27"/>
              <p:cNvSpPr txBox="1">
                <a:spLocks noChangeArrowheads="1"/>
              </p:cNvSpPr>
              <p:nvPr/>
            </p:nvSpPr>
            <p:spPr bwMode="auto">
              <a:xfrm>
                <a:off x="1540190" y="3333750"/>
                <a:ext cx="1544185" cy="23898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dirty="0"/>
                  <a:t>Parameter Value</a:t>
                </a:r>
                <a:endParaRPr lang="en-US" baseline="-25000" dirty="0">
                  <a:latin typeface="Arial" charset="0"/>
                </a:endParaRPr>
              </a:p>
            </p:txBody>
          </p:sp>
        </p:grpSp>
        <p:sp>
          <p:nvSpPr>
            <p:cNvPr id="15" name="Freeform 14"/>
            <p:cNvSpPr/>
            <p:nvPr/>
          </p:nvSpPr>
          <p:spPr>
            <a:xfrm>
              <a:off x="3108960" y="1898904"/>
              <a:ext cx="719328" cy="499872"/>
            </a:xfrm>
            <a:custGeom>
              <a:avLst/>
              <a:gdLst>
                <a:gd name="connsiteX0" fmla="*/ 719328 w 719328"/>
                <a:gd name="connsiteY0" fmla="*/ 0 h 499872"/>
                <a:gd name="connsiteX1" fmla="*/ 146304 w 719328"/>
                <a:gd name="connsiteY1" fmla="*/ 170688 h 499872"/>
                <a:gd name="connsiteX2" fmla="*/ 0 w 719328"/>
                <a:gd name="connsiteY2" fmla="*/ 499872 h 499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9328" h="499872">
                  <a:moveTo>
                    <a:pt x="719328" y="0"/>
                  </a:moveTo>
                  <a:cubicBezTo>
                    <a:pt x="492760" y="43688"/>
                    <a:pt x="266192" y="87376"/>
                    <a:pt x="146304" y="170688"/>
                  </a:cubicBezTo>
                  <a:cubicBezTo>
                    <a:pt x="26416" y="254000"/>
                    <a:pt x="13208" y="376936"/>
                    <a:pt x="0" y="499872"/>
                  </a:cubicBezTo>
                </a:path>
              </a:pathLst>
            </a:custGeom>
            <a:ln w="1905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2688336" y="2642616"/>
              <a:ext cx="359664" cy="0"/>
            </a:xfrm>
            <a:prstGeom prst="line">
              <a:avLst/>
            </a:prstGeom>
            <a:ln w="190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Freeform 17"/>
            <p:cNvSpPr/>
            <p:nvPr/>
          </p:nvSpPr>
          <p:spPr>
            <a:xfrm flipH="1">
              <a:off x="2161032" y="2008089"/>
              <a:ext cx="719328" cy="499872"/>
            </a:xfrm>
            <a:custGeom>
              <a:avLst/>
              <a:gdLst>
                <a:gd name="connsiteX0" fmla="*/ 719328 w 719328"/>
                <a:gd name="connsiteY0" fmla="*/ 0 h 499872"/>
                <a:gd name="connsiteX1" fmla="*/ 146304 w 719328"/>
                <a:gd name="connsiteY1" fmla="*/ 170688 h 499872"/>
                <a:gd name="connsiteX2" fmla="*/ 0 w 719328"/>
                <a:gd name="connsiteY2" fmla="*/ 499872 h 499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19328" h="499872">
                  <a:moveTo>
                    <a:pt x="719328" y="0"/>
                  </a:moveTo>
                  <a:cubicBezTo>
                    <a:pt x="492760" y="43688"/>
                    <a:pt x="266192" y="87376"/>
                    <a:pt x="146304" y="170688"/>
                  </a:cubicBezTo>
                  <a:cubicBezTo>
                    <a:pt x="26416" y="254000"/>
                    <a:pt x="13208" y="376936"/>
                    <a:pt x="0" y="499872"/>
                  </a:cubicBezTo>
                </a:path>
              </a:pathLst>
            </a:custGeom>
            <a:ln w="19050">
              <a:headEnd type="none" w="med" len="med"/>
              <a:tailEnd type="arrow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762986" y="1671935"/>
              <a:ext cx="37061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latin typeface="Symbol" pitchFamily="18" charset="2"/>
                </a:rPr>
                <a:t>s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86200" y="1676400"/>
              <a:ext cx="761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Mean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138685" y="2136910"/>
            <a:ext cx="3637625" cy="286232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If we have enough samples, we can calculate the mean and standard deviation directly from our dataset.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However, we rarely have enough samples to adequately characterize the mean and standard deviation with confidence. Therefore, we typically infer the values using one of the methods in the following slides</a:t>
            </a:r>
          </a:p>
        </p:txBody>
      </p:sp>
    </p:spTree>
    <p:extLst>
      <p:ext uri="{BB962C8B-B14F-4D97-AF65-F5344CB8AC3E}">
        <p14:creationId xmlns:p14="http://schemas.microsoft.com/office/powerpoint/2010/main" val="9031693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txDef>
      <a:spPr bwMode="auto">
        <a:noFill/>
        <a:ln w="12700">
          <a:noFill/>
          <a:miter lim="800000"/>
          <a:headEnd type="none" w="sm" len="sm"/>
          <a:tailEnd type="none" w="sm" len="sm"/>
        </a:ln>
      </a:spPr>
      <a:bodyPr wrap="square" rtlCol="0">
        <a:spAutoFit/>
      </a:bodyPr>
      <a:lstStyle>
        <a:defPPr>
          <a:defRPr sz="2800" dirty="0" err="1">
            <a:latin typeface="+mj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Module">
    <a:dk1>
      <a:sysClr val="windowText" lastClr="000000"/>
    </a:dk1>
    <a:lt1>
      <a:sysClr val="window" lastClr="FFFFFF"/>
    </a:lt1>
    <a:dk2>
      <a:srgbClr val="5A6378"/>
    </a:dk2>
    <a:lt2>
      <a:srgbClr val="D4D4D6"/>
    </a:lt2>
    <a:accent1>
      <a:srgbClr val="F0AD00"/>
    </a:accent1>
    <a:accent2>
      <a:srgbClr val="60B5CC"/>
    </a:accent2>
    <a:accent3>
      <a:srgbClr val="E66C7D"/>
    </a:accent3>
    <a:accent4>
      <a:srgbClr val="6BB76D"/>
    </a:accent4>
    <a:accent5>
      <a:srgbClr val="E88651"/>
    </a:accent5>
    <a:accent6>
      <a:srgbClr val="C64847"/>
    </a:accent6>
    <a:hlink>
      <a:srgbClr val="168BBA"/>
    </a:hlink>
    <a:folHlink>
      <a:srgbClr val="680000"/>
    </a:folHlink>
  </a:clrScheme>
</a:themeOverride>
</file>

<file path=ppt/theme/themeOverride2.xml><?xml version="1.0" encoding="utf-8"?>
<a:themeOverride xmlns:a="http://schemas.openxmlformats.org/drawingml/2006/main">
  <a:clrScheme name="Module">
    <a:dk1>
      <a:sysClr val="windowText" lastClr="000000"/>
    </a:dk1>
    <a:lt1>
      <a:sysClr val="window" lastClr="FFFFFF"/>
    </a:lt1>
    <a:dk2>
      <a:srgbClr val="5A6378"/>
    </a:dk2>
    <a:lt2>
      <a:srgbClr val="D4D4D6"/>
    </a:lt2>
    <a:accent1>
      <a:srgbClr val="F0AD00"/>
    </a:accent1>
    <a:accent2>
      <a:srgbClr val="60B5CC"/>
    </a:accent2>
    <a:accent3>
      <a:srgbClr val="E66C7D"/>
    </a:accent3>
    <a:accent4>
      <a:srgbClr val="6BB76D"/>
    </a:accent4>
    <a:accent5>
      <a:srgbClr val="E88651"/>
    </a:accent5>
    <a:accent6>
      <a:srgbClr val="C64847"/>
    </a:accent6>
    <a:hlink>
      <a:srgbClr val="168BBA"/>
    </a:hlink>
    <a:folHlink>
      <a:srgbClr val="68000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important details</Template>
  <TotalTime>5915</TotalTime>
  <Words>1151</Words>
  <Application>Microsoft Office PowerPoint</Application>
  <PresentationFormat>On-screen Show (4:3)</PresentationFormat>
  <Paragraphs>277</Paragraphs>
  <Slides>28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8" baseType="lpstr">
      <vt:lpstr>Arial</vt:lpstr>
      <vt:lpstr>Calibri</vt:lpstr>
      <vt:lpstr>Cambria Math</vt:lpstr>
      <vt:lpstr>Corbel</vt:lpstr>
      <vt:lpstr>Symbol</vt:lpstr>
      <vt:lpstr>Wingdings</vt:lpstr>
      <vt:lpstr>Wingdings 2</vt:lpstr>
      <vt:lpstr>Wingdings 3</vt:lpstr>
      <vt:lpstr>Module</vt:lpstr>
      <vt:lpstr>Equation</vt:lpstr>
      <vt:lpstr>Factors of Safety and Reliability</vt:lpstr>
      <vt:lpstr>Factor of Safety</vt:lpstr>
      <vt:lpstr>What value of FS is acceptable?</vt:lpstr>
      <vt:lpstr>Reliability and Probability of Failure</vt:lpstr>
      <vt:lpstr>Reliability and Uncertainty</vt:lpstr>
      <vt:lpstr>Standard Deviation</vt:lpstr>
      <vt:lpstr>Coefficient of Variation</vt:lpstr>
      <vt:lpstr>Frequency Histogram</vt:lpstr>
      <vt:lpstr>Frequency Histogram</vt:lpstr>
      <vt:lpstr>3s Rule</vt:lpstr>
      <vt:lpstr>3s Rule, cont.</vt:lpstr>
      <vt:lpstr>Graphical Method</vt:lpstr>
      <vt:lpstr>Graphical Method</vt:lpstr>
      <vt:lpstr>Typical COV Ranges</vt:lpstr>
      <vt:lpstr>Reliability Analysis</vt:lpstr>
      <vt:lpstr>Determining Reliability</vt:lpstr>
      <vt:lpstr>Probability of Failure vs FMLV, COVF</vt:lpstr>
      <vt:lpstr>Probability of Failure vs FMLV, COVF</vt:lpstr>
      <vt:lpstr>Reliability Equation</vt:lpstr>
      <vt:lpstr>Determining Reliability</vt:lpstr>
      <vt:lpstr>Monte Carlo Method</vt:lpstr>
      <vt:lpstr>Parameter Randomization</vt:lpstr>
      <vt:lpstr>Standard Deviation</vt:lpstr>
      <vt:lpstr>Taylor Series Method</vt:lpstr>
      <vt:lpstr>Taylor Series Method, cont.</vt:lpstr>
      <vt:lpstr>Case Study – San Francisco LASH Terminal (1970)</vt:lpstr>
      <vt:lpstr>LASH Terminal, cont.</vt:lpstr>
      <vt:lpstr>Alternative Designs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Problem #1</dc:title>
  <dc:creator>Norm Jones</dc:creator>
  <cp:lastModifiedBy>Norm Jones</cp:lastModifiedBy>
  <cp:revision>178</cp:revision>
  <cp:lastPrinted>2011-12-03T00:20:27Z</cp:lastPrinted>
  <dcterms:created xsi:type="dcterms:W3CDTF">2008-11-10T21:48:36Z</dcterms:created>
  <dcterms:modified xsi:type="dcterms:W3CDTF">2025-03-28T20:04:24Z</dcterms:modified>
</cp:coreProperties>
</file>